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8" r:id="rId2"/>
    <p:sldId id="260" r:id="rId3"/>
    <p:sldId id="306" r:id="rId4"/>
    <p:sldId id="329" r:id="rId5"/>
    <p:sldId id="330" r:id="rId6"/>
    <p:sldId id="331" r:id="rId7"/>
    <p:sldId id="332" r:id="rId8"/>
    <p:sldId id="333" r:id="rId9"/>
    <p:sldId id="334" r:id="rId10"/>
    <p:sldId id="335" r:id="rId11"/>
    <p:sldId id="336" r:id="rId12"/>
    <p:sldId id="337" r:id="rId13"/>
    <p:sldId id="338" r:id="rId14"/>
    <p:sldId id="339" r:id="rId15"/>
    <p:sldId id="259" r:id="rId16"/>
    <p:sldId id="262" r:id="rId17"/>
    <p:sldId id="263" r:id="rId18"/>
    <p:sldId id="264" r:id="rId19"/>
    <p:sldId id="265" r:id="rId20"/>
    <p:sldId id="266" r:id="rId21"/>
    <p:sldId id="267" r:id="rId22"/>
    <p:sldId id="268" r:id="rId23"/>
    <p:sldId id="305" r:id="rId24"/>
    <p:sldId id="271" r:id="rId25"/>
    <p:sldId id="272" r:id="rId26"/>
    <p:sldId id="273" r:id="rId27"/>
    <p:sldId id="274" r:id="rId28"/>
    <p:sldId id="275" r:id="rId29"/>
    <p:sldId id="276" r:id="rId30"/>
    <p:sldId id="277" r:id="rId31"/>
    <p:sldId id="278" r:id="rId32"/>
    <p:sldId id="279" r:id="rId33"/>
    <p:sldId id="319" r:id="rId34"/>
    <p:sldId id="320" r:id="rId35"/>
    <p:sldId id="321" r:id="rId36"/>
    <p:sldId id="322" r:id="rId37"/>
    <p:sldId id="323" r:id="rId38"/>
    <p:sldId id="324" r:id="rId39"/>
    <p:sldId id="325" r:id="rId40"/>
    <p:sldId id="326" r:id="rId41"/>
    <p:sldId id="308" r:id="rId42"/>
    <p:sldId id="304"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16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14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4CA51F6-D42B-4524-815E-5B11FB1CF1FA}" type="datetimeFigureOut">
              <a:rPr lang="en-US"/>
              <a:pPr/>
              <a:t>6/4/2014</a:t>
            </a:fld>
            <a:endParaRPr lang="en-US"/>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76848B8-5629-4BA8-A513-705BCFE38C60}" type="slidenum">
              <a:rPr lang="en-US"/>
              <a:pPr/>
              <a:t>‹#›</a:t>
            </a:fld>
            <a:endParaRPr lang="en-US"/>
          </a:p>
        </p:txBody>
      </p:sp>
    </p:spTree>
    <p:extLst>
      <p:ext uri="{BB962C8B-B14F-4D97-AF65-F5344CB8AC3E}">
        <p14:creationId xmlns:p14="http://schemas.microsoft.com/office/powerpoint/2010/main" val="797598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3B00A-7093-4FB4-A508-9BBCCAA98491}" type="datetimeFigureOut">
              <a:rPr lang="en-US" smtClean="0"/>
              <a:t>6/4/2014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8E750-AD34-42E6-8CFE-14573B597C97}" type="slidenum">
              <a:rPr lang="en-US" smtClean="0"/>
              <a:t>‹#›</a:t>
            </a:fld>
            <a:endParaRPr lang="en-US"/>
          </a:p>
        </p:txBody>
      </p:sp>
    </p:spTree>
    <p:extLst>
      <p:ext uri="{BB962C8B-B14F-4D97-AF65-F5344CB8AC3E}">
        <p14:creationId xmlns:p14="http://schemas.microsoft.com/office/powerpoint/2010/main" val="61344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8432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678587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90901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pPr eaLnBrk="1" hangingPunct="1"/>
            <a:r>
              <a:rPr lang="en-US" smtClean="0"/>
              <a:t>The board of voluntary and non profit organizations normally govern by establishing policies.</a:t>
            </a:r>
          </a:p>
        </p:txBody>
      </p:sp>
    </p:spTree>
    <p:extLst>
      <p:ext uri="{BB962C8B-B14F-4D97-AF65-F5344CB8AC3E}">
        <p14:creationId xmlns:p14="http://schemas.microsoft.com/office/powerpoint/2010/main" val="1640491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788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WOCN has been engaged in ongoing review of the competitive bidding program and continue to seek input form members on the impact of competitive bidding on patient access to supplies and access to DME. Phase 2 is rolling out and the number of areas across the country that are being enrolled in CB is growing. This list of product categories is also growing and will include NPWT, wheel chairs, pressure redistribution mattresses and enteral feeding. </a:t>
            </a:r>
          </a:p>
          <a:p>
            <a:endParaRPr lang="en-US" baseline="0" dirty="0" smtClean="0"/>
          </a:p>
          <a:p>
            <a:r>
              <a:rPr lang="en-US" baseline="0" dirty="0" smtClean="0"/>
              <a:t>State focused initiatives that include champion WOC nurses seeking mandatory legislation for ostomy supply coverage in the states of New York and Maryland. The Society is working in tandem with the UOAA and the WOC nurses in these states with pending legislation in the committee. </a:t>
            </a:r>
          </a:p>
        </p:txBody>
      </p:sp>
      <p:sp>
        <p:nvSpPr>
          <p:cNvPr id="4" name="Slide Number Placeholder 3"/>
          <p:cNvSpPr>
            <a:spLocks noGrp="1"/>
          </p:cNvSpPr>
          <p:nvPr>
            <p:ph type="sldNum" sz="quarter" idx="10"/>
          </p:nvPr>
        </p:nvSpPr>
        <p:spPr/>
        <p:txBody>
          <a:bodyPr/>
          <a:lstStyle/>
          <a:p>
            <a:fld id="{6582AF9F-EC75-47C6-9C8A-613A6AC60C35}" type="slidenum">
              <a:rPr lang="en-US" smtClean="0"/>
              <a:t>36</a:t>
            </a:fld>
            <a:endParaRPr lang="en-US"/>
          </a:p>
        </p:txBody>
      </p:sp>
    </p:spTree>
    <p:extLst>
      <p:ext uri="{BB962C8B-B14F-4D97-AF65-F5344CB8AC3E}">
        <p14:creationId xmlns:p14="http://schemas.microsoft.com/office/powerpoint/2010/main" val="1606159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WOCN has supported with the nursing community the inclusion of Advanced Practice Nurses as acceptable providers of face to face assessment. We are following closely the issues of access to care by vulnerable populations that have issues with access to preventative care DME due to the face to face requirement.</a:t>
            </a:r>
          </a:p>
          <a:p>
            <a:r>
              <a:rPr lang="en-US" baseline="0" dirty="0" smtClean="0"/>
              <a:t> </a:t>
            </a:r>
          </a:p>
          <a:p>
            <a:r>
              <a:rPr lang="en-US" baseline="0" dirty="0" smtClean="0"/>
              <a:t>2.  WOCN support with letter tying components of compression with </a:t>
            </a:r>
            <a:r>
              <a:rPr lang="en-US" baseline="0" dirty="0" err="1" smtClean="0"/>
              <a:t>lymphedemia</a:t>
            </a:r>
            <a:r>
              <a:rPr lang="en-US" baseline="0" dirty="0" smtClean="0"/>
              <a:t> and chronic venous </a:t>
            </a:r>
            <a:r>
              <a:rPr lang="en-US" baseline="0" dirty="0" err="1" smtClean="0"/>
              <a:t>stais</a:t>
            </a:r>
            <a:r>
              <a:rPr lang="en-US" baseline="0" dirty="0" smtClean="0"/>
              <a:t> disease.</a:t>
            </a:r>
          </a:p>
        </p:txBody>
      </p:sp>
      <p:sp>
        <p:nvSpPr>
          <p:cNvPr id="4" name="Slide Number Placeholder 3"/>
          <p:cNvSpPr>
            <a:spLocks noGrp="1"/>
          </p:cNvSpPr>
          <p:nvPr>
            <p:ph type="sldNum" sz="quarter" idx="10"/>
          </p:nvPr>
        </p:nvSpPr>
        <p:spPr/>
        <p:txBody>
          <a:bodyPr/>
          <a:lstStyle/>
          <a:p>
            <a:fld id="{6582AF9F-EC75-47C6-9C8A-613A6AC60C35}" type="slidenum">
              <a:rPr lang="en-US" smtClean="0"/>
              <a:t>37</a:t>
            </a:fld>
            <a:endParaRPr lang="en-US"/>
          </a:p>
        </p:txBody>
      </p:sp>
    </p:spTree>
    <p:extLst>
      <p:ext uri="{BB962C8B-B14F-4D97-AF65-F5344CB8AC3E}">
        <p14:creationId xmlns:p14="http://schemas.microsoft.com/office/powerpoint/2010/main" val="3446350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582AF9F-EC75-47C6-9C8A-613A6AC60C35}" type="slidenum">
              <a:rPr lang="en-US" smtClean="0"/>
              <a:t>38</a:t>
            </a:fld>
            <a:endParaRPr lang="en-US"/>
          </a:p>
        </p:txBody>
      </p:sp>
    </p:spTree>
    <p:extLst>
      <p:ext uri="{BB962C8B-B14F-4D97-AF65-F5344CB8AC3E}">
        <p14:creationId xmlns:p14="http://schemas.microsoft.com/office/powerpoint/2010/main" val="2242969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Ostomy Guiding Principles promotes both access to supplies and access to clinical experts: WOC Nurses. We have a total of 12 organizations who agreed to sign on and support this document. </a:t>
            </a:r>
          </a:p>
          <a:p>
            <a:endParaRPr lang="en-US" dirty="0"/>
          </a:p>
        </p:txBody>
      </p:sp>
      <p:sp>
        <p:nvSpPr>
          <p:cNvPr id="4" name="Slide Number Placeholder 3"/>
          <p:cNvSpPr>
            <a:spLocks noGrp="1"/>
          </p:cNvSpPr>
          <p:nvPr>
            <p:ph type="sldNum" sz="quarter" idx="10"/>
          </p:nvPr>
        </p:nvSpPr>
        <p:spPr/>
        <p:txBody>
          <a:bodyPr/>
          <a:lstStyle/>
          <a:p>
            <a:fld id="{6582AF9F-EC75-47C6-9C8A-613A6AC60C35}" type="slidenum">
              <a:rPr lang="en-US" smtClean="0"/>
              <a:t>39</a:t>
            </a:fld>
            <a:endParaRPr lang="en-US"/>
          </a:p>
        </p:txBody>
      </p:sp>
    </p:spTree>
    <p:extLst>
      <p:ext uri="{BB962C8B-B14F-4D97-AF65-F5344CB8AC3E}">
        <p14:creationId xmlns:p14="http://schemas.microsoft.com/office/powerpoint/2010/main" val="307110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Nursing workforce-Continue to support the Nursing Caucus title 8</a:t>
            </a:r>
          </a:p>
          <a:p>
            <a:r>
              <a:rPr lang="en-US" dirty="0" smtClean="0"/>
              <a:t>Quality of Care-Participation</a:t>
            </a:r>
            <a:r>
              <a:rPr lang="en-US" baseline="0" dirty="0" smtClean="0"/>
              <a:t> in CAUTI reduction workgroup. 4 representatives shared with ANA goal to develop an evidence based tool for </a:t>
            </a:r>
            <a:r>
              <a:rPr lang="en-US" baseline="0" dirty="0" err="1" smtClean="0"/>
              <a:t>foley</a:t>
            </a:r>
            <a:r>
              <a:rPr lang="en-US" baseline="0" dirty="0" smtClean="0"/>
              <a:t> reduction and alternative urinary incontinence management</a:t>
            </a:r>
          </a:p>
          <a:p>
            <a:r>
              <a:rPr lang="en-US" baseline="0" dirty="0" smtClean="0"/>
              <a:t>Engaged in ongoing participation in nominations for panels with NQF</a:t>
            </a:r>
          </a:p>
          <a:p>
            <a:r>
              <a:rPr lang="en-US" baseline="0" dirty="0" smtClean="0"/>
              <a:t>OASIS Refinement Task Force</a:t>
            </a:r>
            <a:endParaRPr lang="en-US" dirty="0"/>
          </a:p>
        </p:txBody>
      </p:sp>
      <p:sp>
        <p:nvSpPr>
          <p:cNvPr id="4" name="Slide Number Placeholder 3"/>
          <p:cNvSpPr>
            <a:spLocks noGrp="1"/>
          </p:cNvSpPr>
          <p:nvPr>
            <p:ph type="sldNum" sz="quarter" idx="10"/>
          </p:nvPr>
        </p:nvSpPr>
        <p:spPr/>
        <p:txBody>
          <a:bodyPr/>
          <a:lstStyle/>
          <a:p>
            <a:fld id="{6582AF9F-EC75-47C6-9C8A-613A6AC60C35}" type="slidenum">
              <a:rPr lang="en-US" smtClean="0"/>
              <a:t>40</a:t>
            </a:fld>
            <a:endParaRPr lang="en-US"/>
          </a:p>
        </p:txBody>
      </p:sp>
    </p:spTree>
    <p:extLst>
      <p:ext uri="{BB962C8B-B14F-4D97-AF65-F5344CB8AC3E}">
        <p14:creationId xmlns:p14="http://schemas.microsoft.com/office/powerpoint/2010/main" val="357726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1331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1125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95740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1360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3228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9608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67970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5623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1F2DC3-FE2A-42BF-A8DD-AE202E3743E0}" type="datetimeFigureOut">
              <a:rPr lang="en-US"/>
              <a:pPr>
                <a:defRPr/>
              </a:pPr>
              <a:t>6/4/2014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E5F02C-C7D4-4BDC-8588-09E0AAEAE22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8BEDD0-0199-41C1-A8D0-436461F037F5}" type="datetimeFigureOut">
              <a:rPr lang="en-US"/>
              <a:pPr>
                <a:defRPr/>
              </a:pPr>
              <a:t>6/4/2014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CCD6DE-8A41-409C-A1C9-DA6B7EF8B16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088F52-BBD4-42E0-A735-BC676F47DA10}" type="datetimeFigureOut">
              <a:rPr lang="en-US"/>
              <a:pPr>
                <a:defRPr/>
              </a:pPr>
              <a:t>6/4/2014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01C1C5-CB59-43FF-805F-E205F4FDE2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6345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780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32CD08-5274-4122-AD96-DF4A5A0FA6DC}" type="datetimeFigureOut">
              <a:rPr lang="en-US"/>
              <a:pPr>
                <a:defRPr/>
              </a:pPr>
              <a:t>6/4/2014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1BDC87-C409-470D-B69E-AE7FCC86FF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A2A66C1-9394-48CF-B68A-41E34226C7C5}" type="datetimeFigureOut">
              <a:rPr lang="en-US"/>
              <a:pPr>
                <a:defRPr/>
              </a:pPr>
              <a:t>6/4/2014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C6325B-65A0-4EB7-A232-6D236F4F08C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DD5DFAD-1B75-47F6-87BE-81C0AF29BF10}" type="datetimeFigureOut">
              <a:rPr lang="en-US"/>
              <a:pPr>
                <a:defRPr/>
              </a:pPr>
              <a:t>6/4/2014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AA4B2F-908F-49BB-9274-B10A27775D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6AC057-6CD3-424F-8F56-78BFD8D54FFF}" type="datetimeFigureOut">
              <a:rPr lang="en-US"/>
              <a:pPr>
                <a:defRPr/>
              </a:pPr>
              <a:t>6/4/2014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3DD08E-0B95-4066-BB9A-F4F011BD2C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E03A8C-4CE8-4790-884E-8ECC0951E1AA}" type="datetimeFigureOut">
              <a:rPr lang="en-US"/>
              <a:pPr>
                <a:defRPr/>
              </a:pPr>
              <a:t>6/4/2014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4E538D-8B69-4ECD-A952-08226D566EA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838FA1-E6E9-43FA-8CAD-64B5427CCEAC}" type="datetimeFigureOut">
              <a:rPr lang="en-US"/>
              <a:pPr>
                <a:defRPr/>
              </a:pPr>
              <a:t>6/4/2014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D40D66-59EF-4E58-8D55-6965950C34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E150C7-65B3-401F-B66A-78C9BF665977}" type="datetimeFigureOut">
              <a:rPr lang="en-US"/>
              <a:pPr>
                <a:defRPr/>
              </a:pPr>
              <a:t>6/4/2014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76CCC0-FA9B-492E-A745-874250B17F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F798C8-24BB-4981-B53F-A4F99D8494A7}" type="datetimeFigureOut">
              <a:rPr lang="en-US"/>
              <a:pPr>
                <a:defRPr/>
              </a:pPr>
              <a:t>6/4/2014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ECE1B-2E8D-4D70-A08D-0628ECF521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048367D-38E5-4D46-BFAE-16F9615D026F}" type="datetimeFigureOut">
              <a:rPr lang="en-US"/>
              <a:pPr>
                <a:defRPr/>
              </a:pPr>
              <a:t>6/4/2014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28C5728-064D-4D80-B1C8-5BE2B18935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ocn.org/"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lpchicago.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file:///\\Yukon\staff\INDIVIDUAL\NZuecca\WOCN%20Shared\Conference%20Info\2014\Leadership\Sample%20Budget%204.30.14.xlsx"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file:///\\Yukon\staff\INDIVIDUAL\NZuecca\WOCN%20Shared\Conference%20Info\2014\Leadership\R&amp;A%20Financial%20Form%204.31.13.xls" TargetMode="External"/><Relationship Id="rId2" Type="http://schemas.openxmlformats.org/officeDocument/2006/relationships/hyperlink" Target="../../../Regions-Affiliates/Policy%20&amp;%20Procedure%20Manual/2012/R&amp;A%20Financial%20Form%20-%20Excel%2001-17-11.xls"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bwMode="auto">
          <a:xfrm>
            <a:off x="685800" y="1676400"/>
            <a:ext cx="7772400" cy="1470025"/>
          </a:xfrm>
          <a:noFill/>
          <a:ln>
            <a:miter lim="800000"/>
            <a:headEnd/>
            <a:tailEnd/>
          </a:ln>
        </p:spPr>
        <p:txBody>
          <a:bodyPr vert="horz" wrap="square" lIns="91440" tIns="45720" rIns="91440" bIns="45720" numCol="1" anchor="t" anchorCtr="0" compatLnSpc="1">
            <a:prstTxWarp prst="textNoShape">
              <a:avLst/>
            </a:prstTxWarp>
          </a:bodyPr>
          <a:lstStyle/>
          <a:p>
            <a:r>
              <a:rPr lang="en-US" sz="4000" smtClean="0"/>
              <a:t>WOCN Society</a:t>
            </a:r>
            <a:br>
              <a:rPr lang="en-US" sz="4000" smtClean="0"/>
            </a:br>
            <a:r>
              <a:rPr lang="en-US" sz="4000" smtClean="0"/>
              <a:t>Region &amp; Affiliate Leadership Workshop</a:t>
            </a:r>
          </a:p>
        </p:txBody>
      </p:sp>
      <p:sp>
        <p:nvSpPr>
          <p:cNvPr id="15362" name="Rectangle 3"/>
          <p:cNvSpPr>
            <a:spLocks noGrp="1" noChangeArrowheads="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June 21, 2014</a:t>
            </a:r>
          </a:p>
          <a:p>
            <a:r>
              <a:rPr lang="en-US" dirty="0" smtClean="0"/>
              <a:t>Omni Hotel, Nashville, TN</a:t>
            </a:r>
          </a:p>
        </p:txBody>
      </p:sp>
    </p:spTree>
    <p:extLst>
      <p:ext uri="{BB962C8B-B14F-4D97-AF65-F5344CB8AC3E}">
        <p14:creationId xmlns:p14="http://schemas.microsoft.com/office/powerpoint/2010/main" val="2337005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924800" cy="838200"/>
          </a:xfrm>
        </p:spPr>
        <p:txBody>
          <a:bodyPr/>
          <a:lstStyle/>
          <a:p>
            <a:r>
              <a:rPr lang="en-US" dirty="0" smtClean="0"/>
              <a:t>Region &amp; Affiliate Responsibilities</a:t>
            </a:r>
            <a:endParaRPr lang="en-US" dirty="0"/>
          </a:p>
        </p:txBody>
      </p:sp>
      <p:sp>
        <p:nvSpPr>
          <p:cNvPr id="3" name="Content Placeholder 2"/>
          <p:cNvSpPr>
            <a:spLocks noGrp="1"/>
          </p:cNvSpPr>
          <p:nvPr>
            <p:ph idx="1"/>
          </p:nvPr>
        </p:nvSpPr>
        <p:spPr>
          <a:xfrm>
            <a:off x="838200" y="1905000"/>
            <a:ext cx="7693025" cy="4724400"/>
          </a:xfrm>
        </p:spPr>
        <p:txBody>
          <a:bodyPr/>
          <a:lstStyle/>
          <a:p>
            <a:pPr>
              <a:buFont typeface="Wingdings" panose="05000000000000000000" pitchFamily="2" charset="2"/>
              <a:buChar char="v"/>
            </a:pPr>
            <a:r>
              <a:rPr lang="en-US" sz="2300" dirty="0" smtClean="0"/>
              <a:t>Adopt operating guidelines that conform with WOCN Society standard “Operating Guidelines (Bylaws) of the ________ Region/Affiliate of the Wound, </a:t>
            </a:r>
            <a:r>
              <a:rPr lang="en-US" sz="2300" dirty="0" err="1" smtClean="0"/>
              <a:t>Ostomy</a:t>
            </a:r>
            <a:r>
              <a:rPr lang="en-US" sz="2300" dirty="0" smtClean="0"/>
              <a:t> &amp; Continence Nurses Society”</a:t>
            </a:r>
          </a:p>
          <a:p>
            <a:pPr>
              <a:buFont typeface="Wingdings" panose="05000000000000000000" pitchFamily="2" charset="2"/>
              <a:buChar char="v"/>
            </a:pPr>
            <a:r>
              <a:rPr lang="en-US" sz="2300" dirty="0" smtClean="0"/>
              <a:t>Promote the interests and support the programs and activities of WOCN on a local basis, consistent with WOCN’s tax-exempt status</a:t>
            </a:r>
          </a:p>
          <a:p>
            <a:pPr>
              <a:buFont typeface="Wingdings" panose="05000000000000000000" pitchFamily="2" charset="2"/>
              <a:buChar char="v"/>
            </a:pPr>
            <a:r>
              <a:rPr lang="en-US" sz="2300" dirty="0" smtClean="0"/>
              <a:t>Establish accounts under WOCN’s tax ID</a:t>
            </a:r>
          </a:p>
          <a:p>
            <a:pPr>
              <a:buFont typeface="Wingdings" panose="05000000000000000000" pitchFamily="2" charset="2"/>
              <a:buChar char="v"/>
            </a:pPr>
            <a:r>
              <a:rPr lang="en-US" sz="2300" dirty="0" smtClean="0"/>
              <a:t>Hold regular meetings</a:t>
            </a:r>
          </a:p>
          <a:p>
            <a:pPr>
              <a:buFont typeface="Wingdings" panose="05000000000000000000" pitchFamily="2" charset="2"/>
              <a:buChar char="v"/>
            </a:pPr>
            <a:r>
              <a:rPr lang="en-US" sz="2300" dirty="0" smtClean="0"/>
              <a:t>Provide reports to WOCN Society on Region/Affiliate finances, budget, board and member meetings, activities and other information (templates) </a:t>
            </a:r>
          </a:p>
        </p:txBody>
      </p:sp>
    </p:spTree>
    <p:extLst>
      <p:ext uri="{BB962C8B-B14F-4D97-AF65-F5344CB8AC3E}">
        <p14:creationId xmlns:p14="http://schemas.microsoft.com/office/powerpoint/2010/main" val="23635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924800" cy="762000"/>
          </a:xfrm>
        </p:spPr>
        <p:txBody>
          <a:bodyPr/>
          <a:lstStyle/>
          <a:p>
            <a:r>
              <a:rPr lang="en-US" sz="4000" dirty="0" smtClean="0"/>
              <a:t>Region &amp; Affiliate Guidelines</a:t>
            </a:r>
            <a:endParaRPr lang="en-US" sz="4000" dirty="0"/>
          </a:p>
        </p:txBody>
      </p:sp>
      <p:sp>
        <p:nvSpPr>
          <p:cNvPr id="3" name="Content Placeholder 2"/>
          <p:cNvSpPr>
            <a:spLocks noGrp="1"/>
          </p:cNvSpPr>
          <p:nvPr>
            <p:ph idx="1"/>
          </p:nvPr>
        </p:nvSpPr>
        <p:spPr>
          <a:xfrm>
            <a:off x="838200" y="2209800"/>
            <a:ext cx="7693025" cy="4114800"/>
          </a:xfrm>
        </p:spPr>
        <p:txBody>
          <a:bodyPr/>
          <a:lstStyle/>
          <a:p>
            <a:pPr eaLnBrk="1" hangingPunct="1">
              <a:buFont typeface="Wingdings" panose="05000000000000000000" pitchFamily="2" charset="2"/>
              <a:buChar char="v"/>
            </a:pPr>
            <a:r>
              <a:rPr lang="en-US" dirty="0" smtClean="0"/>
              <a:t>Consistent with WOCN bylaws &amp; policies</a:t>
            </a:r>
          </a:p>
          <a:p>
            <a:pPr eaLnBrk="1" hangingPunct="1">
              <a:buFont typeface="Wingdings" panose="05000000000000000000" pitchFamily="2" charset="2"/>
              <a:buChar char="v"/>
            </a:pPr>
            <a:r>
              <a:rPr lang="en-US" dirty="0" smtClean="0"/>
              <a:t>Provide uniformity among regions/affiliates</a:t>
            </a:r>
          </a:p>
          <a:p>
            <a:pPr eaLnBrk="1" hangingPunct="1">
              <a:buFont typeface="Wingdings" panose="05000000000000000000" pitchFamily="2" charset="2"/>
              <a:buChar char="v"/>
            </a:pPr>
            <a:r>
              <a:rPr lang="en-US" dirty="0" smtClean="0"/>
              <a:t>Compliant with Illinois law</a:t>
            </a:r>
          </a:p>
          <a:p>
            <a:pPr eaLnBrk="1" hangingPunct="1">
              <a:buFont typeface="Wingdings" panose="05000000000000000000" pitchFamily="2" charset="2"/>
              <a:buChar char="v"/>
            </a:pPr>
            <a:r>
              <a:rPr lang="en-US" dirty="0" smtClean="0"/>
              <a:t>Reflect best practices</a:t>
            </a:r>
          </a:p>
          <a:p>
            <a:pPr>
              <a:buFont typeface="Wingdings" panose="05000000000000000000" pitchFamily="2" charset="2"/>
              <a:buChar char="v"/>
            </a:pPr>
            <a:r>
              <a:rPr lang="en-US" dirty="0" smtClean="0"/>
              <a:t>Clearly stated provisions</a:t>
            </a:r>
          </a:p>
        </p:txBody>
      </p:sp>
    </p:spTree>
    <p:extLst>
      <p:ext uri="{BB962C8B-B14F-4D97-AF65-F5344CB8AC3E}">
        <p14:creationId xmlns:p14="http://schemas.microsoft.com/office/powerpoint/2010/main" val="89569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924800" cy="762000"/>
          </a:xfrm>
        </p:spPr>
        <p:txBody>
          <a:bodyPr/>
          <a:lstStyle/>
          <a:p>
            <a:r>
              <a:rPr lang="en-US" sz="4000" dirty="0" smtClean="0"/>
              <a:t>Key Provisions</a:t>
            </a:r>
            <a:endParaRPr lang="en-US" sz="4000" dirty="0"/>
          </a:p>
        </p:txBody>
      </p:sp>
      <p:sp>
        <p:nvSpPr>
          <p:cNvPr id="3" name="Content Placeholder 2"/>
          <p:cNvSpPr>
            <a:spLocks noGrp="1"/>
          </p:cNvSpPr>
          <p:nvPr>
            <p:ph idx="1"/>
          </p:nvPr>
        </p:nvSpPr>
        <p:spPr>
          <a:xfrm>
            <a:off x="838200" y="2209800"/>
            <a:ext cx="8001000" cy="4114800"/>
          </a:xfrm>
        </p:spPr>
        <p:txBody>
          <a:bodyPr/>
          <a:lstStyle/>
          <a:p>
            <a:pPr eaLnBrk="1" hangingPunct="1">
              <a:lnSpc>
                <a:spcPct val="90000"/>
              </a:lnSpc>
              <a:buFont typeface="Wingdings" panose="05000000000000000000" pitchFamily="2" charset="2"/>
              <a:buChar char="v"/>
            </a:pPr>
            <a:r>
              <a:rPr lang="en-US" dirty="0" smtClean="0"/>
              <a:t>Membership and member rights</a:t>
            </a:r>
          </a:p>
          <a:p>
            <a:pPr eaLnBrk="1" hangingPunct="1">
              <a:lnSpc>
                <a:spcPct val="90000"/>
              </a:lnSpc>
              <a:buFont typeface="Wingdings" panose="05000000000000000000" pitchFamily="2" charset="2"/>
              <a:buChar char="v"/>
            </a:pPr>
            <a:r>
              <a:rPr lang="en-US" dirty="0" smtClean="0"/>
              <a:t>Membership meeting and voting requirements</a:t>
            </a:r>
          </a:p>
          <a:p>
            <a:pPr eaLnBrk="1" hangingPunct="1">
              <a:lnSpc>
                <a:spcPct val="90000"/>
              </a:lnSpc>
              <a:buFont typeface="Wingdings" panose="05000000000000000000" pitchFamily="2" charset="2"/>
              <a:buChar char="v"/>
            </a:pPr>
            <a:r>
              <a:rPr lang="en-US" dirty="0" smtClean="0"/>
              <a:t>Minimum board of director requirements</a:t>
            </a:r>
          </a:p>
          <a:p>
            <a:pPr eaLnBrk="1" hangingPunct="1">
              <a:lnSpc>
                <a:spcPct val="90000"/>
              </a:lnSpc>
              <a:buFont typeface="Wingdings" panose="05000000000000000000" pitchFamily="2" charset="2"/>
              <a:buChar char="v"/>
            </a:pPr>
            <a:r>
              <a:rPr lang="en-US" dirty="0" smtClean="0"/>
              <a:t>Officer positions and duties</a:t>
            </a:r>
          </a:p>
          <a:p>
            <a:pPr eaLnBrk="1" hangingPunct="1">
              <a:lnSpc>
                <a:spcPct val="90000"/>
              </a:lnSpc>
              <a:buFont typeface="Wingdings" panose="05000000000000000000" pitchFamily="2" charset="2"/>
              <a:buChar char="v"/>
            </a:pPr>
            <a:r>
              <a:rPr lang="en-US" dirty="0" smtClean="0"/>
              <a:t>Committees</a:t>
            </a:r>
          </a:p>
          <a:p>
            <a:pPr eaLnBrk="1" hangingPunct="1">
              <a:lnSpc>
                <a:spcPct val="90000"/>
              </a:lnSpc>
              <a:buFont typeface="Wingdings" panose="05000000000000000000" pitchFamily="2" charset="2"/>
              <a:buChar char="v"/>
            </a:pPr>
            <a:r>
              <a:rPr lang="en-US" dirty="0" smtClean="0"/>
              <a:t>Amendment and dissolution process</a:t>
            </a:r>
          </a:p>
          <a:p>
            <a:pPr eaLnBrk="1" hangingPunct="1"/>
            <a:endParaRPr lang="en-US" dirty="0" smtClean="0"/>
          </a:p>
        </p:txBody>
      </p:sp>
    </p:spTree>
    <p:extLst>
      <p:ext uri="{BB962C8B-B14F-4D97-AF65-F5344CB8AC3E}">
        <p14:creationId xmlns:p14="http://schemas.microsoft.com/office/powerpoint/2010/main" val="2244829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846138"/>
            <a:ext cx="8229600" cy="1143000"/>
          </a:xfrm>
        </p:spPr>
        <p:txBody>
          <a:bodyPr/>
          <a:lstStyle/>
          <a:p>
            <a:r>
              <a:rPr lang="en-US" dirty="0" smtClean="0"/>
              <a:t>Next Steps</a:t>
            </a:r>
            <a:endParaRPr lang="en-US" dirty="0"/>
          </a:p>
        </p:txBody>
      </p:sp>
      <p:sp>
        <p:nvSpPr>
          <p:cNvPr id="3" name="Content Placeholder 2"/>
          <p:cNvSpPr>
            <a:spLocks noGrp="1"/>
          </p:cNvSpPr>
          <p:nvPr>
            <p:ph idx="1"/>
          </p:nvPr>
        </p:nvSpPr>
        <p:spPr>
          <a:xfrm>
            <a:off x="838200" y="2133600"/>
            <a:ext cx="7693025" cy="3952875"/>
          </a:xfrm>
        </p:spPr>
        <p:txBody>
          <a:bodyPr/>
          <a:lstStyle/>
          <a:p>
            <a:pPr>
              <a:buFont typeface="Wingdings" panose="05000000000000000000" pitchFamily="2" charset="2"/>
              <a:buChar char="v"/>
            </a:pPr>
            <a:r>
              <a:rPr lang="en-US" dirty="0" smtClean="0"/>
              <a:t>Identify “regions of excellence” for contributing their best practices to all Regions &amp; Affiliates</a:t>
            </a:r>
          </a:p>
          <a:p>
            <a:pPr>
              <a:buFont typeface="Wingdings" panose="05000000000000000000" pitchFamily="2" charset="2"/>
              <a:buChar char="v"/>
            </a:pPr>
            <a:r>
              <a:rPr lang="en-US" dirty="0" smtClean="0"/>
              <a:t>Regions &amp; Affiliates review documents and provide input on policy, affiliation agreement, and standardized operating guidelines</a:t>
            </a:r>
          </a:p>
          <a:p>
            <a:pPr>
              <a:buFont typeface="Wingdings" panose="05000000000000000000" pitchFamily="2" charset="2"/>
              <a:buChar char="v"/>
            </a:pPr>
            <a:r>
              <a:rPr lang="en-US" dirty="0" smtClean="0"/>
              <a:t>Transition to new framework</a:t>
            </a:r>
            <a:endParaRPr lang="en-US" dirty="0"/>
          </a:p>
        </p:txBody>
      </p:sp>
    </p:spTree>
    <p:extLst>
      <p:ext uri="{BB962C8B-B14F-4D97-AF65-F5344CB8AC3E}">
        <p14:creationId xmlns:p14="http://schemas.microsoft.com/office/powerpoint/2010/main" val="1607935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lstegink\AppData\Local\Microsoft\Windows\Temporary Internet Files\Content.IE5\RSP0H5W6\MC900250224[1].wmf"/>
          <p:cNvPicPr>
            <a:picLocks noChangeAspect="1" noChangeArrowheads="1"/>
          </p:cNvPicPr>
          <p:nvPr/>
        </p:nvPicPr>
        <p:blipFill>
          <a:blip r:embed="rId3" cstate="print"/>
          <a:srcRect/>
          <a:stretch>
            <a:fillRect/>
          </a:stretch>
        </p:blipFill>
        <p:spPr bwMode="auto">
          <a:xfrm>
            <a:off x="3048000" y="2209800"/>
            <a:ext cx="3351123" cy="3874129"/>
          </a:xfrm>
          <a:prstGeom prst="rect">
            <a:avLst/>
          </a:prstGeom>
          <a:noFill/>
        </p:spPr>
      </p:pic>
    </p:spTree>
    <p:extLst>
      <p:ext uri="{BB962C8B-B14F-4D97-AF65-F5344CB8AC3E}">
        <p14:creationId xmlns:p14="http://schemas.microsoft.com/office/powerpoint/2010/main" val="266818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smtClean="0"/>
              <a:t/>
            </a:r>
            <a:br>
              <a:rPr lang="en-US" sz="4000" smtClean="0"/>
            </a:br>
            <a:r>
              <a:rPr lang="en-US" sz="4000" smtClean="0"/>
              <a:t>Organizational Structure </a:t>
            </a:r>
            <a:br>
              <a:rPr lang="en-US" sz="4000" smtClean="0"/>
            </a:br>
            <a:r>
              <a:rPr lang="en-US" sz="4000" smtClean="0"/>
              <a:t>&amp; </a:t>
            </a:r>
            <a:br>
              <a:rPr lang="en-US" sz="4000" smtClean="0"/>
            </a:br>
            <a:r>
              <a:rPr lang="en-US" sz="4000" smtClean="0"/>
              <a:t>Governance</a:t>
            </a:r>
          </a:p>
        </p:txBody>
      </p:sp>
      <p:pic>
        <p:nvPicPr>
          <p:cNvPr id="16386" name="Picture 6" descr="ANd9GcQ593U17wNcPYAqjA6bzYTgtkefoTpNJN2gjNMjntH5xYSw9yYW_g"/>
          <p:cNvPicPr>
            <a:picLocks noGrp="1" noChangeAspect="1" noChangeArrowheads="1"/>
          </p:cNvPicPr>
          <p:nvPr>
            <p:ph type="clipArt" sz="half" idx="4294967295"/>
          </p:nvPr>
        </p:nvPicPr>
        <p:blipFill>
          <a:blip r:embed="rId2"/>
          <a:srcRect/>
          <a:stretch>
            <a:fillRect/>
          </a:stretch>
        </p:blipFill>
        <p:spPr bwMode="auto">
          <a:xfrm>
            <a:off x="2438400" y="2914650"/>
            <a:ext cx="4572000" cy="2911475"/>
          </a:xfrm>
          <a:prstGeom prst="rect">
            <a:avLst/>
          </a:prstGeom>
          <a:noFill/>
          <a:ln w="57150">
            <a:solidFill>
              <a:schemeClr val="tx1"/>
            </a:solidFill>
            <a:miter lim="800000"/>
            <a:headEnd/>
            <a:tailEnd/>
          </a:ln>
        </p:spPr>
      </p:pic>
    </p:spTree>
    <p:extLst>
      <p:ext uri="{BB962C8B-B14F-4D97-AF65-F5344CB8AC3E}">
        <p14:creationId xmlns:p14="http://schemas.microsoft.com/office/powerpoint/2010/main" val="144043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2"/>
          <p:cNvSpPr>
            <a:spLocks noChangeShapeType="1"/>
          </p:cNvSpPr>
          <p:nvPr/>
        </p:nvSpPr>
        <p:spPr bwMode="auto">
          <a:xfrm flipV="1">
            <a:off x="3886200" y="2667000"/>
            <a:ext cx="0" cy="3276600"/>
          </a:xfrm>
          <a:prstGeom prst="line">
            <a:avLst/>
          </a:prstGeom>
          <a:noFill/>
          <a:ln w="13970">
            <a:solidFill>
              <a:srgbClr val="000000"/>
            </a:solidFill>
            <a:round/>
            <a:headEnd/>
            <a:tailEnd/>
          </a:ln>
        </p:spPr>
        <p:txBody>
          <a:bodyPr/>
          <a:lstStyle/>
          <a:p>
            <a:endParaRPr lang="en-US"/>
          </a:p>
        </p:txBody>
      </p:sp>
      <p:sp>
        <p:nvSpPr>
          <p:cNvPr id="19458" name="Line 4"/>
          <p:cNvSpPr>
            <a:spLocks noChangeShapeType="1"/>
          </p:cNvSpPr>
          <p:nvPr/>
        </p:nvSpPr>
        <p:spPr bwMode="auto">
          <a:xfrm flipH="1">
            <a:off x="7543800" y="3657600"/>
            <a:ext cx="381000" cy="0"/>
          </a:xfrm>
          <a:prstGeom prst="line">
            <a:avLst/>
          </a:prstGeom>
          <a:noFill/>
          <a:ln w="13970">
            <a:solidFill>
              <a:srgbClr val="000000"/>
            </a:solidFill>
            <a:round/>
            <a:headEnd/>
            <a:tailEnd/>
          </a:ln>
        </p:spPr>
        <p:txBody>
          <a:bodyPr/>
          <a:lstStyle/>
          <a:p>
            <a:endParaRPr lang="en-US"/>
          </a:p>
        </p:txBody>
      </p:sp>
      <p:sp>
        <p:nvSpPr>
          <p:cNvPr id="19459" name="Line 5"/>
          <p:cNvSpPr>
            <a:spLocks noChangeShapeType="1"/>
          </p:cNvSpPr>
          <p:nvPr/>
        </p:nvSpPr>
        <p:spPr bwMode="auto">
          <a:xfrm>
            <a:off x="7543800" y="2971800"/>
            <a:ext cx="0" cy="1639888"/>
          </a:xfrm>
          <a:prstGeom prst="line">
            <a:avLst/>
          </a:prstGeom>
          <a:noFill/>
          <a:ln w="13970">
            <a:solidFill>
              <a:srgbClr val="000000"/>
            </a:solidFill>
            <a:round/>
            <a:headEnd/>
            <a:tailEnd/>
          </a:ln>
        </p:spPr>
        <p:txBody>
          <a:bodyPr/>
          <a:lstStyle/>
          <a:p>
            <a:endParaRPr lang="en-US"/>
          </a:p>
        </p:txBody>
      </p:sp>
      <p:grpSp>
        <p:nvGrpSpPr>
          <p:cNvPr id="19460" name="Group 7"/>
          <p:cNvGrpSpPr>
            <a:grpSpLocks/>
          </p:cNvGrpSpPr>
          <p:nvPr/>
        </p:nvGrpSpPr>
        <p:grpSpPr bwMode="auto">
          <a:xfrm>
            <a:off x="3048000" y="762000"/>
            <a:ext cx="1698625" cy="358775"/>
            <a:chOff x="1920" y="480"/>
            <a:chExt cx="1070" cy="226"/>
          </a:xfrm>
        </p:grpSpPr>
        <p:sp>
          <p:nvSpPr>
            <p:cNvPr id="19539" name="Freeform 8"/>
            <p:cNvSpPr>
              <a:spLocks/>
            </p:cNvSpPr>
            <p:nvPr/>
          </p:nvSpPr>
          <p:spPr bwMode="auto">
            <a:xfrm>
              <a:off x="1920" y="480"/>
              <a:ext cx="1070" cy="226"/>
            </a:xfrm>
            <a:custGeom>
              <a:avLst/>
              <a:gdLst>
                <a:gd name="T0" fmla="*/ 0 w 6600"/>
                <a:gd name="T1" fmla="*/ 0 h 1400"/>
                <a:gd name="T2" fmla="*/ 0 w 6600"/>
                <a:gd name="T3" fmla="*/ 0 h 1400"/>
                <a:gd name="T4" fmla="*/ 0 w 6600"/>
                <a:gd name="T5" fmla="*/ 0 h 1400"/>
                <a:gd name="T6" fmla="*/ 0 w 6600"/>
                <a:gd name="T7" fmla="*/ 0 h 1400"/>
                <a:gd name="T8" fmla="*/ 0 w 6600"/>
                <a:gd name="T9" fmla="*/ 0 h 1400"/>
                <a:gd name="T10" fmla="*/ 0 w 6600"/>
                <a:gd name="T11" fmla="*/ 0 h 1400"/>
                <a:gd name="T12" fmla="*/ 0 w 6600"/>
                <a:gd name="T13" fmla="*/ 0 h 1400"/>
                <a:gd name="T14" fmla="*/ 0 w 6600"/>
                <a:gd name="T15" fmla="*/ 0 h 1400"/>
                <a:gd name="T16" fmla="*/ 0 w 6600"/>
                <a:gd name="T17" fmla="*/ 0 h 1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00"/>
                <a:gd name="T28" fmla="*/ 0 h 1400"/>
                <a:gd name="T29" fmla="*/ 6600 w 6600"/>
                <a:gd name="T30" fmla="*/ 1400 h 1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00" h="1400">
                  <a:moveTo>
                    <a:pt x="234" y="0"/>
                  </a:moveTo>
                  <a:cubicBezTo>
                    <a:pt x="105" y="0"/>
                    <a:pt x="0" y="105"/>
                    <a:pt x="0" y="234"/>
                  </a:cubicBezTo>
                  <a:lnTo>
                    <a:pt x="0" y="1167"/>
                  </a:lnTo>
                  <a:cubicBezTo>
                    <a:pt x="0" y="1296"/>
                    <a:pt x="105" y="1400"/>
                    <a:pt x="234" y="1400"/>
                  </a:cubicBezTo>
                  <a:lnTo>
                    <a:pt x="6367" y="1400"/>
                  </a:lnTo>
                  <a:cubicBezTo>
                    <a:pt x="6496" y="1400"/>
                    <a:pt x="6600" y="1296"/>
                    <a:pt x="6600" y="1167"/>
                  </a:cubicBezTo>
                  <a:lnTo>
                    <a:pt x="6600" y="234"/>
                  </a:lnTo>
                  <a:cubicBezTo>
                    <a:pt x="6600" y="105"/>
                    <a:pt x="6496" y="0"/>
                    <a:pt x="6367" y="0"/>
                  </a:cubicBezTo>
                  <a:lnTo>
                    <a:pt x="234" y="0"/>
                  </a:lnTo>
                  <a:close/>
                </a:path>
              </a:pathLst>
            </a:custGeom>
            <a:solidFill>
              <a:srgbClr val="FFFFFF"/>
            </a:solidFill>
            <a:ln w="0">
              <a:solidFill>
                <a:srgbClr val="000000"/>
              </a:solidFill>
              <a:round/>
              <a:headEnd/>
              <a:tailEnd/>
            </a:ln>
          </p:spPr>
          <p:txBody>
            <a:bodyPr/>
            <a:lstStyle/>
            <a:p>
              <a:endParaRPr lang="en-US"/>
            </a:p>
          </p:txBody>
        </p:sp>
        <p:sp>
          <p:nvSpPr>
            <p:cNvPr id="19540" name="Rectangle 9"/>
            <p:cNvSpPr>
              <a:spLocks noChangeArrowheads="1"/>
            </p:cNvSpPr>
            <p:nvPr/>
          </p:nvSpPr>
          <p:spPr bwMode="auto">
            <a:xfrm>
              <a:off x="1920" y="480"/>
              <a:ext cx="1070" cy="226"/>
            </a:xfrm>
            <a:prstGeom prst="rect">
              <a:avLst/>
            </a:prstGeom>
            <a:solidFill>
              <a:srgbClr val="3F3FFF"/>
            </a:solidFill>
            <a:ln w="9525">
              <a:noFill/>
              <a:miter lim="800000"/>
              <a:headEnd/>
              <a:tailEnd/>
            </a:ln>
          </p:spPr>
          <p:txBody>
            <a:bodyPr/>
            <a:lstStyle/>
            <a:p>
              <a:endParaRPr lang="en-US"/>
            </a:p>
          </p:txBody>
        </p:sp>
        <p:sp>
          <p:nvSpPr>
            <p:cNvPr id="19541" name="Freeform 10"/>
            <p:cNvSpPr>
              <a:spLocks/>
            </p:cNvSpPr>
            <p:nvPr/>
          </p:nvSpPr>
          <p:spPr bwMode="auto">
            <a:xfrm>
              <a:off x="1920" y="480"/>
              <a:ext cx="1070" cy="226"/>
            </a:xfrm>
            <a:custGeom>
              <a:avLst/>
              <a:gdLst>
                <a:gd name="T0" fmla="*/ 0 w 6600"/>
                <a:gd name="T1" fmla="*/ 0 h 1400"/>
                <a:gd name="T2" fmla="*/ 0 w 6600"/>
                <a:gd name="T3" fmla="*/ 0 h 1400"/>
                <a:gd name="T4" fmla="*/ 0 w 6600"/>
                <a:gd name="T5" fmla="*/ 0 h 1400"/>
                <a:gd name="T6" fmla="*/ 0 w 6600"/>
                <a:gd name="T7" fmla="*/ 0 h 1400"/>
                <a:gd name="T8" fmla="*/ 0 w 6600"/>
                <a:gd name="T9" fmla="*/ 0 h 1400"/>
                <a:gd name="T10" fmla="*/ 0 w 6600"/>
                <a:gd name="T11" fmla="*/ 0 h 1400"/>
                <a:gd name="T12" fmla="*/ 0 w 6600"/>
                <a:gd name="T13" fmla="*/ 0 h 1400"/>
                <a:gd name="T14" fmla="*/ 0 w 6600"/>
                <a:gd name="T15" fmla="*/ 0 h 1400"/>
                <a:gd name="T16" fmla="*/ 0 w 6600"/>
                <a:gd name="T17" fmla="*/ 0 h 1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00"/>
                <a:gd name="T28" fmla="*/ 0 h 1400"/>
                <a:gd name="T29" fmla="*/ 6600 w 6600"/>
                <a:gd name="T30" fmla="*/ 1400 h 1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00" h="1400">
                  <a:moveTo>
                    <a:pt x="234" y="0"/>
                  </a:moveTo>
                  <a:cubicBezTo>
                    <a:pt x="105" y="0"/>
                    <a:pt x="0" y="105"/>
                    <a:pt x="0" y="234"/>
                  </a:cubicBezTo>
                  <a:lnTo>
                    <a:pt x="0" y="1167"/>
                  </a:lnTo>
                  <a:cubicBezTo>
                    <a:pt x="0" y="1296"/>
                    <a:pt x="105" y="1400"/>
                    <a:pt x="234" y="1400"/>
                  </a:cubicBezTo>
                  <a:lnTo>
                    <a:pt x="6367" y="1400"/>
                  </a:lnTo>
                  <a:cubicBezTo>
                    <a:pt x="6496" y="1400"/>
                    <a:pt x="6600" y="1296"/>
                    <a:pt x="6600" y="1167"/>
                  </a:cubicBezTo>
                  <a:lnTo>
                    <a:pt x="6600" y="234"/>
                  </a:lnTo>
                  <a:cubicBezTo>
                    <a:pt x="6600" y="105"/>
                    <a:pt x="6496" y="0"/>
                    <a:pt x="6367" y="0"/>
                  </a:cubicBezTo>
                  <a:lnTo>
                    <a:pt x="234" y="0"/>
                  </a:lnTo>
                  <a:close/>
                </a:path>
              </a:pathLst>
            </a:custGeom>
            <a:noFill/>
            <a:ln w="16510" cap="rnd">
              <a:solidFill>
                <a:srgbClr val="000000"/>
              </a:solidFill>
              <a:round/>
              <a:headEnd/>
              <a:tailEnd/>
            </a:ln>
          </p:spPr>
          <p:txBody>
            <a:bodyPr/>
            <a:lstStyle/>
            <a:p>
              <a:endParaRPr lang="en-US"/>
            </a:p>
          </p:txBody>
        </p:sp>
      </p:grpSp>
      <p:sp>
        <p:nvSpPr>
          <p:cNvPr id="19461" name="Rectangle 11"/>
          <p:cNvSpPr>
            <a:spLocks noChangeArrowheads="1"/>
          </p:cNvSpPr>
          <p:nvPr/>
        </p:nvSpPr>
        <p:spPr bwMode="auto">
          <a:xfrm>
            <a:off x="3276600" y="838200"/>
            <a:ext cx="1333500" cy="198438"/>
          </a:xfrm>
          <a:prstGeom prst="rect">
            <a:avLst/>
          </a:prstGeom>
          <a:noFill/>
          <a:ln w="9525">
            <a:noFill/>
            <a:miter lim="800000"/>
            <a:headEnd/>
            <a:tailEnd/>
          </a:ln>
        </p:spPr>
        <p:txBody>
          <a:bodyPr wrap="none" lIns="0" tIns="0" rIns="0" bIns="0">
            <a:spAutoFit/>
          </a:bodyPr>
          <a:lstStyle/>
          <a:p>
            <a:r>
              <a:rPr lang="en-US" sz="1300">
                <a:solidFill>
                  <a:srgbClr val="000000"/>
                </a:solidFill>
                <a:ea typeface="Times New Roman" pitchFamily="18" charset="0"/>
                <a:cs typeface="Constantia" pitchFamily="18" charset="0"/>
              </a:rPr>
              <a:t>Board of Directors</a:t>
            </a:r>
            <a:endParaRPr lang="en-US">
              <a:ea typeface="Times New Roman" pitchFamily="18" charset="0"/>
              <a:cs typeface="Constantia" pitchFamily="18" charset="0"/>
            </a:endParaRPr>
          </a:p>
        </p:txBody>
      </p:sp>
      <p:sp>
        <p:nvSpPr>
          <p:cNvPr id="19462" name="Freeform 12"/>
          <p:cNvSpPr>
            <a:spLocks/>
          </p:cNvSpPr>
          <p:nvPr/>
        </p:nvSpPr>
        <p:spPr bwMode="auto">
          <a:xfrm>
            <a:off x="4735513" y="1230313"/>
            <a:ext cx="1404937" cy="409575"/>
          </a:xfrm>
          <a:custGeom>
            <a:avLst/>
            <a:gdLst>
              <a:gd name="T0" fmla="*/ 2147483647 w 5458"/>
              <a:gd name="T1" fmla="*/ 0 h 1600"/>
              <a:gd name="T2" fmla="*/ 0 w 5458"/>
              <a:gd name="T3" fmla="*/ 2147483647 h 1600"/>
              <a:gd name="T4" fmla="*/ 0 w 5458"/>
              <a:gd name="T5" fmla="*/ 2147483647 h 1600"/>
              <a:gd name="T6" fmla="*/ 2147483647 w 5458"/>
              <a:gd name="T7" fmla="*/ 2147483647 h 1600"/>
              <a:gd name="T8" fmla="*/ 2147483647 w 5458"/>
              <a:gd name="T9" fmla="*/ 2147483647 h 1600"/>
              <a:gd name="T10" fmla="*/ 2147483647 w 5458"/>
              <a:gd name="T11" fmla="*/ 2147483647 h 1600"/>
              <a:gd name="T12" fmla="*/ 2147483647 w 5458"/>
              <a:gd name="T13" fmla="*/ 2147483647 h 1600"/>
              <a:gd name="T14" fmla="*/ 2147483647 w 5458"/>
              <a:gd name="T15" fmla="*/ 0 h 1600"/>
              <a:gd name="T16" fmla="*/ 2147483647 w 5458"/>
              <a:gd name="T17" fmla="*/ 0 h 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8"/>
              <a:gd name="T28" fmla="*/ 0 h 1600"/>
              <a:gd name="T29" fmla="*/ 5458 w 5458"/>
              <a:gd name="T30" fmla="*/ 1600 h 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8" h="1600">
                <a:moveTo>
                  <a:pt x="267" y="0"/>
                </a:moveTo>
                <a:cubicBezTo>
                  <a:pt x="120" y="0"/>
                  <a:pt x="0" y="120"/>
                  <a:pt x="0" y="267"/>
                </a:cubicBezTo>
                <a:lnTo>
                  <a:pt x="0" y="1334"/>
                </a:lnTo>
                <a:cubicBezTo>
                  <a:pt x="0" y="1481"/>
                  <a:pt x="120" y="1600"/>
                  <a:pt x="267" y="1600"/>
                </a:cubicBezTo>
                <a:lnTo>
                  <a:pt x="5192" y="1600"/>
                </a:lnTo>
                <a:cubicBezTo>
                  <a:pt x="5339" y="1600"/>
                  <a:pt x="5458" y="1481"/>
                  <a:pt x="5458" y="1334"/>
                </a:cubicBezTo>
                <a:lnTo>
                  <a:pt x="5458" y="267"/>
                </a:lnTo>
                <a:cubicBezTo>
                  <a:pt x="5458" y="120"/>
                  <a:pt x="5339" y="0"/>
                  <a:pt x="5192" y="0"/>
                </a:cubicBezTo>
                <a:lnTo>
                  <a:pt x="267" y="0"/>
                </a:lnTo>
                <a:close/>
              </a:path>
            </a:pathLst>
          </a:custGeom>
          <a:solidFill>
            <a:srgbClr val="CCFFCC"/>
          </a:solidFill>
          <a:ln w="0">
            <a:solidFill>
              <a:srgbClr val="000000"/>
            </a:solidFill>
            <a:round/>
            <a:headEnd/>
            <a:tailEnd/>
          </a:ln>
        </p:spPr>
        <p:txBody>
          <a:bodyPr/>
          <a:lstStyle/>
          <a:p>
            <a:endParaRPr lang="en-US"/>
          </a:p>
        </p:txBody>
      </p:sp>
      <p:sp>
        <p:nvSpPr>
          <p:cNvPr id="19463" name="Freeform 13"/>
          <p:cNvSpPr>
            <a:spLocks/>
          </p:cNvSpPr>
          <p:nvPr/>
        </p:nvSpPr>
        <p:spPr bwMode="auto">
          <a:xfrm>
            <a:off x="4735513" y="1230313"/>
            <a:ext cx="1404937" cy="409575"/>
          </a:xfrm>
          <a:custGeom>
            <a:avLst/>
            <a:gdLst>
              <a:gd name="T0" fmla="*/ 2147483647 w 5458"/>
              <a:gd name="T1" fmla="*/ 0 h 1600"/>
              <a:gd name="T2" fmla="*/ 0 w 5458"/>
              <a:gd name="T3" fmla="*/ 2147483647 h 1600"/>
              <a:gd name="T4" fmla="*/ 0 w 5458"/>
              <a:gd name="T5" fmla="*/ 2147483647 h 1600"/>
              <a:gd name="T6" fmla="*/ 2147483647 w 5458"/>
              <a:gd name="T7" fmla="*/ 2147483647 h 1600"/>
              <a:gd name="T8" fmla="*/ 2147483647 w 5458"/>
              <a:gd name="T9" fmla="*/ 2147483647 h 1600"/>
              <a:gd name="T10" fmla="*/ 2147483647 w 5458"/>
              <a:gd name="T11" fmla="*/ 2147483647 h 1600"/>
              <a:gd name="T12" fmla="*/ 2147483647 w 5458"/>
              <a:gd name="T13" fmla="*/ 2147483647 h 1600"/>
              <a:gd name="T14" fmla="*/ 2147483647 w 5458"/>
              <a:gd name="T15" fmla="*/ 0 h 1600"/>
              <a:gd name="T16" fmla="*/ 2147483647 w 5458"/>
              <a:gd name="T17" fmla="*/ 0 h 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8"/>
              <a:gd name="T28" fmla="*/ 0 h 1600"/>
              <a:gd name="T29" fmla="*/ 5458 w 5458"/>
              <a:gd name="T30" fmla="*/ 1600 h 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8" h="1600">
                <a:moveTo>
                  <a:pt x="267" y="0"/>
                </a:moveTo>
                <a:cubicBezTo>
                  <a:pt x="120" y="0"/>
                  <a:pt x="0" y="120"/>
                  <a:pt x="0" y="267"/>
                </a:cubicBezTo>
                <a:lnTo>
                  <a:pt x="0" y="1334"/>
                </a:lnTo>
                <a:cubicBezTo>
                  <a:pt x="0" y="1481"/>
                  <a:pt x="120" y="1600"/>
                  <a:pt x="267" y="1600"/>
                </a:cubicBezTo>
                <a:lnTo>
                  <a:pt x="5192" y="1600"/>
                </a:lnTo>
                <a:cubicBezTo>
                  <a:pt x="5339" y="1600"/>
                  <a:pt x="5458" y="1481"/>
                  <a:pt x="5458" y="1334"/>
                </a:cubicBezTo>
                <a:lnTo>
                  <a:pt x="5458" y="267"/>
                </a:lnTo>
                <a:cubicBezTo>
                  <a:pt x="5458" y="120"/>
                  <a:pt x="5339" y="0"/>
                  <a:pt x="5192" y="0"/>
                </a:cubicBezTo>
                <a:lnTo>
                  <a:pt x="267" y="0"/>
                </a:lnTo>
                <a:close/>
              </a:path>
            </a:pathLst>
          </a:custGeom>
          <a:noFill/>
          <a:ln w="16510" cap="rnd">
            <a:solidFill>
              <a:srgbClr val="000000"/>
            </a:solidFill>
            <a:round/>
            <a:headEnd/>
            <a:tailEnd/>
          </a:ln>
        </p:spPr>
        <p:txBody>
          <a:bodyPr/>
          <a:lstStyle/>
          <a:p>
            <a:endParaRPr lang="en-US"/>
          </a:p>
        </p:txBody>
      </p:sp>
      <p:sp>
        <p:nvSpPr>
          <p:cNvPr id="19464" name="Rectangle 14"/>
          <p:cNvSpPr>
            <a:spLocks noChangeArrowheads="1"/>
          </p:cNvSpPr>
          <p:nvPr/>
        </p:nvSpPr>
        <p:spPr bwMode="auto">
          <a:xfrm>
            <a:off x="5003800" y="1266825"/>
            <a:ext cx="944563" cy="182563"/>
          </a:xfrm>
          <a:prstGeom prst="rect">
            <a:avLst/>
          </a:prstGeom>
          <a:noFill/>
          <a:ln w="9525">
            <a:noFill/>
            <a:miter lim="800000"/>
            <a:headEnd/>
            <a:tailEnd/>
          </a:ln>
        </p:spPr>
        <p:txBody>
          <a:bodyPr wrap="none" lIns="0" tIns="0" rIns="0" bIns="0">
            <a:spAutoFit/>
          </a:bodyPr>
          <a:lstStyle/>
          <a:p>
            <a:r>
              <a:rPr lang="en-US" sz="1200">
                <a:solidFill>
                  <a:srgbClr val="000000"/>
                </a:solidFill>
                <a:ea typeface="Times New Roman" pitchFamily="18" charset="0"/>
                <a:cs typeface="Constantia" pitchFamily="18" charset="0"/>
              </a:rPr>
              <a:t>Susan Nelson</a:t>
            </a:r>
            <a:endParaRPr lang="en-US">
              <a:ea typeface="Times New Roman" pitchFamily="18" charset="0"/>
              <a:cs typeface="Constantia" pitchFamily="18" charset="0"/>
            </a:endParaRPr>
          </a:p>
        </p:txBody>
      </p:sp>
      <p:sp>
        <p:nvSpPr>
          <p:cNvPr id="19465" name="Rectangle 15"/>
          <p:cNvSpPr>
            <a:spLocks noChangeArrowheads="1"/>
          </p:cNvSpPr>
          <p:nvPr/>
        </p:nvSpPr>
        <p:spPr bwMode="auto">
          <a:xfrm>
            <a:off x="4903788" y="1452563"/>
            <a:ext cx="1020762" cy="122237"/>
          </a:xfrm>
          <a:prstGeom prst="rect">
            <a:avLst/>
          </a:prstGeom>
          <a:noFill/>
          <a:ln w="9525">
            <a:noFill/>
            <a:miter lim="800000"/>
            <a:headEnd/>
            <a:tailEnd/>
          </a:ln>
        </p:spPr>
        <p:txBody>
          <a:bodyPr wrap="none" lIns="0" tIns="0" rIns="0" bIns="0">
            <a:spAutoFit/>
          </a:bodyPr>
          <a:lstStyle/>
          <a:p>
            <a:r>
              <a:rPr lang="en-US" sz="800">
                <a:solidFill>
                  <a:srgbClr val="000000"/>
                </a:solidFill>
                <a:ea typeface="Times New Roman" pitchFamily="18" charset="0"/>
                <a:cs typeface="Constantia" pitchFamily="18" charset="0"/>
              </a:rPr>
              <a:t>Chief Relations Officer</a:t>
            </a:r>
            <a:endParaRPr lang="en-US">
              <a:ea typeface="Times New Roman" pitchFamily="18" charset="0"/>
              <a:cs typeface="Constantia" pitchFamily="18" charset="0"/>
            </a:endParaRPr>
          </a:p>
        </p:txBody>
      </p:sp>
      <p:sp>
        <p:nvSpPr>
          <p:cNvPr id="19466" name="Freeform 16"/>
          <p:cNvSpPr>
            <a:spLocks/>
          </p:cNvSpPr>
          <p:nvPr/>
        </p:nvSpPr>
        <p:spPr bwMode="auto">
          <a:xfrm>
            <a:off x="4735513" y="1230313"/>
            <a:ext cx="1404937" cy="409575"/>
          </a:xfrm>
          <a:custGeom>
            <a:avLst/>
            <a:gdLst>
              <a:gd name="T0" fmla="*/ 2147483647 w 5458"/>
              <a:gd name="T1" fmla="*/ 0 h 1600"/>
              <a:gd name="T2" fmla="*/ 0 w 5458"/>
              <a:gd name="T3" fmla="*/ 2147483647 h 1600"/>
              <a:gd name="T4" fmla="*/ 0 w 5458"/>
              <a:gd name="T5" fmla="*/ 2147483647 h 1600"/>
              <a:gd name="T6" fmla="*/ 2147483647 w 5458"/>
              <a:gd name="T7" fmla="*/ 2147483647 h 1600"/>
              <a:gd name="T8" fmla="*/ 2147483647 w 5458"/>
              <a:gd name="T9" fmla="*/ 2147483647 h 1600"/>
              <a:gd name="T10" fmla="*/ 2147483647 w 5458"/>
              <a:gd name="T11" fmla="*/ 2147483647 h 1600"/>
              <a:gd name="T12" fmla="*/ 2147483647 w 5458"/>
              <a:gd name="T13" fmla="*/ 2147483647 h 1600"/>
              <a:gd name="T14" fmla="*/ 2147483647 w 5458"/>
              <a:gd name="T15" fmla="*/ 0 h 1600"/>
              <a:gd name="T16" fmla="*/ 2147483647 w 5458"/>
              <a:gd name="T17" fmla="*/ 0 h 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8"/>
              <a:gd name="T28" fmla="*/ 0 h 1600"/>
              <a:gd name="T29" fmla="*/ 5458 w 5458"/>
              <a:gd name="T30" fmla="*/ 1600 h 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8" h="1600">
                <a:moveTo>
                  <a:pt x="267" y="0"/>
                </a:moveTo>
                <a:cubicBezTo>
                  <a:pt x="120" y="0"/>
                  <a:pt x="0" y="120"/>
                  <a:pt x="0" y="267"/>
                </a:cubicBezTo>
                <a:lnTo>
                  <a:pt x="0" y="1334"/>
                </a:lnTo>
                <a:cubicBezTo>
                  <a:pt x="0" y="1481"/>
                  <a:pt x="120" y="1600"/>
                  <a:pt x="267" y="1600"/>
                </a:cubicBezTo>
                <a:lnTo>
                  <a:pt x="5192" y="1600"/>
                </a:lnTo>
                <a:cubicBezTo>
                  <a:pt x="5339" y="1600"/>
                  <a:pt x="5458" y="1481"/>
                  <a:pt x="5458" y="1334"/>
                </a:cubicBezTo>
                <a:lnTo>
                  <a:pt x="5458" y="267"/>
                </a:lnTo>
                <a:cubicBezTo>
                  <a:pt x="5458" y="120"/>
                  <a:pt x="5339" y="0"/>
                  <a:pt x="5192" y="0"/>
                </a:cubicBezTo>
                <a:lnTo>
                  <a:pt x="267" y="0"/>
                </a:lnTo>
                <a:close/>
              </a:path>
            </a:pathLst>
          </a:custGeom>
          <a:solidFill>
            <a:srgbClr val="CCFFCC"/>
          </a:solidFill>
          <a:ln w="0">
            <a:solidFill>
              <a:srgbClr val="000000"/>
            </a:solidFill>
            <a:round/>
            <a:headEnd/>
            <a:tailEnd/>
          </a:ln>
        </p:spPr>
        <p:txBody>
          <a:bodyPr/>
          <a:lstStyle/>
          <a:p>
            <a:endParaRPr lang="en-US"/>
          </a:p>
        </p:txBody>
      </p:sp>
      <p:sp>
        <p:nvSpPr>
          <p:cNvPr id="19467" name="Freeform 17"/>
          <p:cNvSpPr>
            <a:spLocks/>
          </p:cNvSpPr>
          <p:nvPr/>
        </p:nvSpPr>
        <p:spPr bwMode="auto">
          <a:xfrm>
            <a:off x="4735513" y="1230313"/>
            <a:ext cx="1404937" cy="409575"/>
          </a:xfrm>
          <a:custGeom>
            <a:avLst/>
            <a:gdLst>
              <a:gd name="T0" fmla="*/ 2147483647 w 5458"/>
              <a:gd name="T1" fmla="*/ 0 h 1600"/>
              <a:gd name="T2" fmla="*/ 0 w 5458"/>
              <a:gd name="T3" fmla="*/ 2147483647 h 1600"/>
              <a:gd name="T4" fmla="*/ 0 w 5458"/>
              <a:gd name="T5" fmla="*/ 2147483647 h 1600"/>
              <a:gd name="T6" fmla="*/ 2147483647 w 5458"/>
              <a:gd name="T7" fmla="*/ 2147483647 h 1600"/>
              <a:gd name="T8" fmla="*/ 2147483647 w 5458"/>
              <a:gd name="T9" fmla="*/ 2147483647 h 1600"/>
              <a:gd name="T10" fmla="*/ 2147483647 w 5458"/>
              <a:gd name="T11" fmla="*/ 2147483647 h 1600"/>
              <a:gd name="T12" fmla="*/ 2147483647 w 5458"/>
              <a:gd name="T13" fmla="*/ 2147483647 h 1600"/>
              <a:gd name="T14" fmla="*/ 2147483647 w 5458"/>
              <a:gd name="T15" fmla="*/ 0 h 1600"/>
              <a:gd name="T16" fmla="*/ 2147483647 w 5458"/>
              <a:gd name="T17" fmla="*/ 0 h 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8"/>
              <a:gd name="T28" fmla="*/ 0 h 1600"/>
              <a:gd name="T29" fmla="*/ 5458 w 5458"/>
              <a:gd name="T30" fmla="*/ 1600 h 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8" h="1600">
                <a:moveTo>
                  <a:pt x="267" y="0"/>
                </a:moveTo>
                <a:cubicBezTo>
                  <a:pt x="120" y="0"/>
                  <a:pt x="0" y="120"/>
                  <a:pt x="0" y="267"/>
                </a:cubicBezTo>
                <a:lnTo>
                  <a:pt x="0" y="1334"/>
                </a:lnTo>
                <a:cubicBezTo>
                  <a:pt x="0" y="1481"/>
                  <a:pt x="120" y="1600"/>
                  <a:pt x="267" y="1600"/>
                </a:cubicBezTo>
                <a:lnTo>
                  <a:pt x="5192" y="1600"/>
                </a:lnTo>
                <a:cubicBezTo>
                  <a:pt x="5339" y="1600"/>
                  <a:pt x="5458" y="1481"/>
                  <a:pt x="5458" y="1334"/>
                </a:cubicBezTo>
                <a:lnTo>
                  <a:pt x="5458" y="267"/>
                </a:lnTo>
                <a:cubicBezTo>
                  <a:pt x="5458" y="120"/>
                  <a:pt x="5339" y="0"/>
                  <a:pt x="5192" y="0"/>
                </a:cubicBezTo>
                <a:lnTo>
                  <a:pt x="267" y="0"/>
                </a:lnTo>
                <a:close/>
              </a:path>
            </a:pathLst>
          </a:custGeom>
          <a:noFill/>
          <a:ln w="16510" cap="rnd">
            <a:solidFill>
              <a:srgbClr val="000000"/>
            </a:solidFill>
            <a:round/>
            <a:headEnd/>
            <a:tailEnd/>
          </a:ln>
        </p:spPr>
        <p:txBody>
          <a:bodyPr/>
          <a:lstStyle/>
          <a:p>
            <a:endParaRPr lang="en-US"/>
          </a:p>
        </p:txBody>
      </p:sp>
      <p:sp>
        <p:nvSpPr>
          <p:cNvPr id="19468" name="Rectangle 18"/>
          <p:cNvSpPr>
            <a:spLocks noChangeArrowheads="1"/>
          </p:cNvSpPr>
          <p:nvPr/>
        </p:nvSpPr>
        <p:spPr bwMode="auto">
          <a:xfrm>
            <a:off x="5003800" y="1266825"/>
            <a:ext cx="670055" cy="153888"/>
          </a:xfrm>
          <a:prstGeom prst="rect">
            <a:avLst/>
          </a:prstGeom>
          <a:noFill/>
          <a:ln w="9525">
            <a:noFill/>
            <a:miter lim="800000"/>
            <a:headEnd/>
            <a:tailEnd/>
          </a:ln>
        </p:spPr>
        <p:txBody>
          <a:bodyPr wrap="none" lIns="0" tIns="0" rIns="0" bIns="0">
            <a:spAutoFit/>
          </a:bodyPr>
          <a:lstStyle/>
          <a:p>
            <a:r>
              <a:rPr lang="en-US" sz="1000" dirty="0" smtClean="0">
                <a:ea typeface="Times New Roman" pitchFamily="18" charset="0"/>
                <a:cs typeface="Constantia" pitchFamily="18" charset="0"/>
              </a:rPr>
              <a:t>Mike Dwyer</a:t>
            </a:r>
            <a:endParaRPr lang="en-US" sz="1000" dirty="0">
              <a:ea typeface="Times New Roman" pitchFamily="18" charset="0"/>
              <a:cs typeface="Constantia" pitchFamily="18" charset="0"/>
            </a:endParaRPr>
          </a:p>
        </p:txBody>
      </p:sp>
      <p:sp>
        <p:nvSpPr>
          <p:cNvPr id="19469" name="Rectangle 19"/>
          <p:cNvSpPr>
            <a:spLocks noChangeArrowheads="1"/>
          </p:cNvSpPr>
          <p:nvPr/>
        </p:nvSpPr>
        <p:spPr bwMode="auto">
          <a:xfrm>
            <a:off x="4903788" y="1452563"/>
            <a:ext cx="1020762" cy="122237"/>
          </a:xfrm>
          <a:prstGeom prst="rect">
            <a:avLst/>
          </a:prstGeom>
          <a:noFill/>
          <a:ln w="9525">
            <a:noFill/>
            <a:miter lim="800000"/>
            <a:headEnd/>
            <a:tailEnd/>
          </a:ln>
        </p:spPr>
        <p:txBody>
          <a:bodyPr wrap="none" lIns="0" tIns="0" rIns="0" bIns="0">
            <a:spAutoFit/>
          </a:bodyPr>
          <a:lstStyle/>
          <a:p>
            <a:r>
              <a:rPr lang="en-US" sz="800">
                <a:solidFill>
                  <a:srgbClr val="000000"/>
                </a:solidFill>
                <a:ea typeface="Times New Roman" pitchFamily="18" charset="0"/>
                <a:cs typeface="Constantia" pitchFamily="18" charset="0"/>
              </a:rPr>
              <a:t>Chief Relations Officer</a:t>
            </a:r>
            <a:endParaRPr lang="en-US">
              <a:ea typeface="Times New Roman" pitchFamily="18" charset="0"/>
              <a:cs typeface="Constantia" pitchFamily="18" charset="0"/>
            </a:endParaRPr>
          </a:p>
        </p:txBody>
      </p:sp>
      <p:sp>
        <p:nvSpPr>
          <p:cNvPr id="19470" name="Freeform 20"/>
          <p:cNvSpPr>
            <a:spLocks/>
          </p:cNvSpPr>
          <p:nvPr/>
        </p:nvSpPr>
        <p:spPr bwMode="auto">
          <a:xfrm>
            <a:off x="3033713" y="1743075"/>
            <a:ext cx="1697037" cy="411163"/>
          </a:xfrm>
          <a:custGeom>
            <a:avLst/>
            <a:gdLst>
              <a:gd name="T0" fmla="*/ 2147483647 w 6600"/>
              <a:gd name="T1" fmla="*/ 0 h 1600"/>
              <a:gd name="T2" fmla="*/ 0 w 6600"/>
              <a:gd name="T3" fmla="*/ 2147483647 h 1600"/>
              <a:gd name="T4" fmla="*/ 0 w 6600"/>
              <a:gd name="T5" fmla="*/ 2147483647 h 1600"/>
              <a:gd name="T6" fmla="*/ 2147483647 w 6600"/>
              <a:gd name="T7" fmla="*/ 2147483647 h 1600"/>
              <a:gd name="T8" fmla="*/ 2147483647 w 6600"/>
              <a:gd name="T9" fmla="*/ 2147483647 h 1600"/>
              <a:gd name="T10" fmla="*/ 2147483647 w 6600"/>
              <a:gd name="T11" fmla="*/ 2147483647 h 1600"/>
              <a:gd name="T12" fmla="*/ 2147483647 w 6600"/>
              <a:gd name="T13" fmla="*/ 2147483647 h 1600"/>
              <a:gd name="T14" fmla="*/ 2147483647 w 6600"/>
              <a:gd name="T15" fmla="*/ 0 h 1600"/>
              <a:gd name="T16" fmla="*/ 2147483647 w 6600"/>
              <a:gd name="T17" fmla="*/ 0 h 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00"/>
              <a:gd name="T28" fmla="*/ 0 h 1600"/>
              <a:gd name="T29" fmla="*/ 6600 w 6600"/>
              <a:gd name="T30" fmla="*/ 1600 h 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00" h="1600">
                <a:moveTo>
                  <a:pt x="267" y="0"/>
                </a:moveTo>
                <a:cubicBezTo>
                  <a:pt x="120" y="0"/>
                  <a:pt x="0" y="120"/>
                  <a:pt x="0" y="267"/>
                </a:cubicBezTo>
                <a:lnTo>
                  <a:pt x="0" y="1334"/>
                </a:lnTo>
                <a:cubicBezTo>
                  <a:pt x="0" y="1481"/>
                  <a:pt x="120" y="1600"/>
                  <a:pt x="267" y="1600"/>
                </a:cubicBezTo>
                <a:lnTo>
                  <a:pt x="6334" y="1600"/>
                </a:lnTo>
                <a:cubicBezTo>
                  <a:pt x="6481" y="1600"/>
                  <a:pt x="6600" y="1481"/>
                  <a:pt x="6600" y="1334"/>
                </a:cubicBezTo>
                <a:lnTo>
                  <a:pt x="6600" y="267"/>
                </a:lnTo>
                <a:cubicBezTo>
                  <a:pt x="6600" y="120"/>
                  <a:pt x="6481" y="0"/>
                  <a:pt x="6334" y="0"/>
                </a:cubicBezTo>
                <a:lnTo>
                  <a:pt x="267" y="0"/>
                </a:lnTo>
                <a:close/>
              </a:path>
            </a:pathLst>
          </a:custGeom>
          <a:solidFill>
            <a:srgbClr val="FF9900"/>
          </a:solidFill>
          <a:ln w="0">
            <a:solidFill>
              <a:srgbClr val="000000"/>
            </a:solidFill>
            <a:round/>
            <a:headEnd/>
            <a:tailEnd/>
          </a:ln>
        </p:spPr>
        <p:txBody>
          <a:bodyPr/>
          <a:lstStyle/>
          <a:p>
            <a:endParaRPr lang="en-US"/>
          </a:p>
        </p:txBody>
      </p:sp>
      <p:sp>
        <p:nvSpPr>
          <p:cNvPr id="19471" name="Freeform 21"/>
          <p:cNvSpPr>
            <a:spLocks/>
          </p:cNvSpPr>
          <p:nvPr/>
        </p:nvSpPr>
        <p:spPr bwMode="auto">
          <a:xfrm>
            <a:off x="3033713" y="1743075"/>
            <a:ext cx="1697037" cy="411163"/>
          </a:xfrm>
          <a:custGeom>
            <a:avLst/>
            <a:gdLst>
              <a:gd name="T0" fmla="*/ 2147483647 w 6600"/>
              <a:gd name="T1" fmla="*/ 0 h 1600"/>
              <a:gd name="T2" fmla="*/ 0 w 6600"/>
              <a:gd name="T3" fmla="*/ 2147483647 h 1600"/>
              <a:gd name="T4" fmla="*/ 0 w 6600"/>
              <a:gd name="T5" fmla="*/ 2147483647 h 1600"/>
              <a:gd name="T6" fmla="*/ 2147483647 w 6600"/>
              <a:gd name="T7" fmla="*/ 2147483647 h 1600"/>
              <a:gd name="T8" fmla="*/ 2147483647 w 6600"/>
              <a:gd name="T9" fmla="*/ 2147483647 h 1600"/>
              <a:gd name="T10" fmla="*/ 2147483647 w 6600"/>
              <a:gd name="T11" fmla="*/ 2147483647 h 1600"/>
              <a:gd name="T12" fmla="*/ 2147483647 w 6600"/>
              <a:gd name="T13" fmla="*/ 2147483647 h 1600"/>
              <a:gd name="T14" fmla="*/ 2147483647 w 6600"/>
              <a:gd name="T15" fmla="*/ 0 h 1600"/>
              <a:gd name="T16" fmla="*/ 2147483647 w 6600"/>
              <a:gd name="T17" fmla="*/ 0 h 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00"/>
              <a:gd name="T28" fmla="*/ 0 h 1600"/>
              <a:gd name="T29" fmla="*/ 6600 w 6600"/>
              <a:gd name="T30" fmla="*/ 1600 h 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00" h="1600">
                <a:moveTo>
                  <a:pt x="267" y="0"/>
                </a:moveTo>
                <a:cubicBezTo>
                  <a:pt x="120" y="0"/>
                  <a:pt x="0" y="120"/>
                  <a:pt x="0" y="267"/>
                </a:cubicBezTo>
                <a:lnTo>
                  <a:pt x="0" y="1334"/>
                </a:lnTo>
                <a:cubicBezTo>
                  <a:pt x="0" y="1481"/>
                  <a:pt x="120" y="1600"/>
                  <a:pt x="267" y="1600"/>
                </a:cubicBezTo>
                <a:lnTo>
                  <a:pt x="6334" y="1600"/>
                </a:lnTo>
                <a:cubicBezTo>
                  <a:pt x="6481" y="1600"/>
                  <a:pt x="6600" y="1481"/>
                  <a:pt x="6600" y="1334"/>
                </a:cubicBezTo>
                <a:lnTo>
                  <a:pt x="6600" y="267"/>
                </a:lnTo>
                <a:cubicBezTo>
                  <a:pt x="6600" y="120"/>
                  <a:pt x="6481" y="0"/>
                  <a:pt x="6334" y="0"/>
                </a:cubicBezTo>
                <a:lnTo>
                  <a:pt x="267" y="0"/>
                </a:lnTo>
                <a:close/>
              </a:path>
            </a:pathLst>
          </a:custGeom>
          <a:noFill/>
          <a:ln w="16510" cap="rnd">
            <a:solidFill>
              <a:srgbClr val="000000"/>
            </a:solidFill>
            <a:round/>
            <a:headEnd/>
            <a:tailEnd/>
          </a:ln>
        </p:spPr>
        <p:txBody>
          <a:bodyPr/>
          <a:lstStyle/>
          <a:p>
            <a:endParaRPr lang="en-US"/>
          </a:p>
        </p:txBody>
      </p:sp>
      <p:sp>
        <p:nvSpPr>
          <p:cNvPr id="19472" name="Rectangle 22"/>
          <p:cNvSpPr>
            <a:spLocks noChangeArrowheads="1"/>
          </p:cNvSpPr>
          <p:nvPr/>
        </p:nvSpPr>
        <p:spPr bwMode="auto">
          <a:xfrm>
            <a:off x="3341688" y="1779588"/>
            <a:ext cx="633412" cy="182562"/>
          </a:xfrm>
          <a:prstGeom prst="rect">
            <a:avLst/>
          </a:prstGeom>
          <a:noFill/>
          <a:ln w="9525">
            <a:noFill/>
            <a:miter lim="800000"/>
            <a:headEnd/>
            <a:tailEnd/>
          </a:ln>
        </p:spPr>
        <p:txBody>
          <a:bodyPr wrap="none" lIns="0" tIns="0" rIns="0" bIns="0">
            <a:spAutoFit/>
          </a:bodyPr>
          <a:lstStyle/>
          <a:p>
            <a:r>
              <a:rPr lang="en-US" sz="1200">
                <a:solidFill>
                  <a:srgbClr val="000000"/>
                </a:solidFill>
                <a:ea typeface="Times New Roman" pitchFamily="18" charset="0"/>
                <a:cs typeface="Constantia" pitchFamily="18" charset="0"/>
              </a:rPr>
              <a:t>Nicolette </a:t>
            </a:r>
            <a:endParaRPr lang="en-US">
              <a:ea typeface="Times New Roman" pitchFamily="18" charset="0"/>
              <a:cs typeface="Constantia" pitchFamily="18" charset="0"/>
            </a:endParaRPr>
          </a:p>
        </p:txBody>
      </p:sp>
      <p:sp>
        <p:nvSpPr>
          <p:cNvPr id="19473" name="Rectangle 23"/>
          <p:cNvSpPr>
            <a:spLocks noChangeArrowheads="1"/>
          </p:cNvSpPr>
          <p:nvPr/>
        </p:nvSpPr>
        <p:spPr bwMode="auto">
          <a:xfrm>
            <a:off x="3994150" y="1779588"/>
            <a:ext cx="498475" cy="182562"/>
          </a:xfrm>
          <a:prstGeom prst="rect">
            <a:avLst/>
          </a:prstGeom>
          <a:noFill/>
          <a:ln w="9525">
            <a:noFill/>
            <a:miter lim="800000"/>
            <a:headEnd/>
            <a:tailEnd/>
          </a:ln>
        </p:spPr>
        <p:txBody>
          <a:bodyPr wrap="none" lIns="0" tIns="0" rIns="0" bIns="0">
            <a:spAutoFit/>
          </a:bodyPr>
          <a:lstStyle/>
          <a:p>
            <a:r>
              <a:rPr lang="en-US" sz="1200">
                <a:solidFill>
                  <a:srgbClr val="000000"/>
                </a:solidFill>
                <a:ea typeface="Times New Roman" pitchFamily="18" charset="0"/>
                <a:cs typeface="Constantia" pitchFamily="18" charset="0"/>
              </a:rPr>
              <a:t>Zuecca</a:t>
            </a:r>
            <a:endParaRPr lang="en-US">
              <a:ea typeface="Times New Roman" pitchFamily="18" charset="0"/>
              <a:cs typeface="Constantia" pitchFamily="18" charset="0"/>
            </a:endParaRPr>
          </a:p>
        </p:txBody>
      </p:sp>
      <p:sp>
        <p:nvSpPr>
          <p:cNvPr id="19474" name="Rectangle 24"/>
          <p:cNvSpPr>
            <a:spLocks noChangeArrowheads="1"/>
          </p:cNvSpPr>
          <p:nvPr/>
        </p:nvSpPr>
        <p:spPr bwMode="auto">
          <a:xfrm>
            <a:off x="3306763" y="1965325"/>
            <a:ext cx="1130300" cy="122238"/>
          </a:xfrm>
          <a:prstGeom prst="rect">
            <a:avLst/>
          </a:prstGeom>
          <a:noFill/>
          <a:ln w="9525">
            <a:noFill/>
            <a:miter lim="800000"/>
            <a:headEnd/>
            <a:tailEnd/>
          </a:ln>
        </p:spPr>
        <p:txBody>
          <a:bodyPr wrap="none" lIns="0" tIns="0" rIns="0" bIns="0">
            <a:spAutoFit/>
          </a:bodyPr>
          <a:lstStyle/>
          <a:p>
            <a:r>
              <a:rPr lang="en-US" sz="800">
                <a:solidFill>
                  <a:srgbClr val="000000"/>
                </a:solidFill>
                <a:ea typeface="Times New Roman" pitchFamily="18" charset="0"/>
                <a:cs typeface="Constantia" pitchFamily="18" charset="0"/>
              </a:rPr>
              <a:t>Executive Vice President</a:t>
            </a:r>
            <a:endParaRPr lang="en-US">
              <a:ea typeface="Times New Roman" pitchFamily="18" charset="0"/>
              <a:cs typeface="Constantia" pitchFamily="18" charset="0"/>
            </a:endParaRPr>
          </a:p>
        </p:txBody>
      </p:sp>
      <p:sp>
        <p:nvSpPr>
          <p:cNvPr id="19475" name="Freeform 25"/>
          <p:cNvSpPr>
            <a:spLocks/>
          </p:cNvSpPr>
          <p:nvPr/>
        </p:nvSpPr>
        <p:spPr bwMode="auto">
          <a:xfrm>
            <a:off x="3033713" y="1743075"/>
            <a:ext cx="1697037" cy="411163"/>
          </a:xfrm>
          <a:custGeom>
            <a:avLst/>
            <a:gdLst>
              <a:gd name="T0" fmla="*/ 2147483647 w 6600"/>
              <a:gd name="T1" fmla="*/ 0 h 1600"/>
              <a:gd name="T2" fmla="*/ 0 w 6600"/>
              <a:gd name="T3" fmla="*/ 2147483647 h 1600"/>
              <a:gd name="T4" fmla="*/ 0 w 6600"/>
              <a:gd name="T5" fmla="*/ 2147483647 h 1600"/>
              <a:gd name="T6" fmla="*/ 2147483647 w 6600"/>
              <a:gd name="T7" fmla="*/ 2147483647 h 1600"/>
              <a:gd name="T8" fmla="*/ 2147483647 w 6600"/>
              <a:gd name="T9" fmla="*/ 2147483647 h 1600"/>
              <a:gd name="T10" fmla="*/ 2147483647 w 6600"/>
              <a:gd name="T11" fmla="*/ 2147483647 h 1600"/>
              <a:gd name="T12" fmla="*/ 2147483647 w 6600"/>
              <a:gd name="T13" fmla="*/ 2147483647 h 1600"/>
              <a:gd name="T14" fmla="*/ 2147483647 w 6600"/>
              <a:gd name="T15" fmla="*/ 0 h 1600"/>
              <a:gd name="T16" fmla="*/ 2147483647 w 6600"/>
              <a:gd name="T17" fmla="*/ 0 h 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00"/>
              <a:gd name="T28" fmla="*/ 0 h 1600"/>
              <a:gd name="T29" fmla="*/ 6600 w 6600"/>
              <a:gd name="T30" fmla="*/ 1600 h 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00" h="1600">
                <a:moveTo>
                  <a:pt x="267" y="0"/>
                </a:moveTo>
                <a:cubicBezTo>
                  <a:pt x="120" y="0"/>
                  <a:pt x="0" y="120"/>
                  <a:pt x="0" y="267"/>
                </a:cubicBezTo>
                <a:lnTo>
                  <a:pt x="0" y="1334"/>
                </a:lnTo>
                <a:cubicBezTo>
                  <a:pt x="0" y="1481"/>
                  <a:pt x="120" y="1600"/>
                  <a:pt x="267" y="1600"/>
                </a:cubicBezTo>
                <a:lnTo>
                  <a:pt x="6334" y="1600"/>
                </a:lnTo>
                <a:cubicBezTo>
                  <a:pt x="6481" y="1600"/>
                  <a:pt x="6600" y="1481"/>
                  <a:pt x="6600" y="1334"/>
                </a:cubicBezTo>
                <a:lnTo>
                  <a:pt x="6600" y="267"/>
                </a:lnTo>
                <a:cubicBezTo>
                  <a:pt x="6600" y="120"/>
                  <a:pt x="6481" y="0"/>
                  <a:pt x="6334" y="0"/>
                </a:cubicBezTo>
                <a:lnTo>
                  <a:pt x="267" y="0"/>
                </a:lnTo>
                <a:close/>
              </a:path>
            </a:pathLst>
          </a:custGeom>
          <a:solidFill>
            <a:srgbClr val="FF9900"/>
          </a:solidFill>
          <a:ln w="0">
            <a:solidFill>
              <a:srgbClr val="000000"/>
            </a:solidFill>
            <a:round/>
            <a:headEnd/>
            <a:tailEnd/>
          </a:ln>
        </p:spPr>
        <p:txBody>
          <a:bodyPr/>
          <a:lstStyle/>
          <a:p>
            <a:endParaRPr lang="en-US"/>
          </a:p>
        </p:txBody>
      </p:sp>
      <p:sp>
        <p:nvSpPr>
          <p:cNvPr id="19476" name="Freeform 26"/>
          <p:cNvSpPr>
            <a:spLocks/>
          </p:cNvSpPr>
          <p:nvPr/>
        </p:nvSpPr>
        <p:spPr bwMode="auto">
          <a:xfrm>
            <a:off x="3033713" y="1743075"/>
            <a:ext cx="1697037" cy="411163"/>
          </a:xfrm>
          <a:custGeom>
            <a:avLst/>
            <a:gdLst>
              <a:gd name="T0" fmla="*/ 2147483647 w 6600"/>
              <a:gd name="T1" fmla="*/ 0 h 1600"/>
              <a:gd name="T2" fmla="*/ 0 w 6600"/>
              <a:gd name="T3" fmla="*/ 2147483647 h 1600"/>
              <a:gd name="T4" fmla="*/ 0 w 6600"/>
              <a:gd name="T5" fmla="*/ 2147483647 h 1600"/>
              <a:gd name="T6" fmla="*/ 2147483647 w 6600"/>
              <a:gd name="T7" fmla="*/ 2147483647 h 1600"/>
              <a:gd name="T8" fmla="*/ 2147483647 w 6600"/>
              <a:gd name="T9" fmla="*/ 2147483647 h 1600"/>
              <a:gd name="T10" fmla="*/ 2147483647 w 6600"/>
              <a:gd name="T11" fmla="*/ 2147483647 h 1600"/>
              <a:gd name="T12" fmla="*/ 2147483647 w 6600"/>
              <a:gd name="T13" fmla="*/ 2147483647 h 1600"/>
              <a:gd name="T14" fmla="*/ 2147483647 w 6600"/>
              <a:gd name="T15" fmla="*/ 0 h 1600"/>
              <a:gd name="T16" fmla="*/ 2147483647 w 6600"/>
              <a:gd name="T17" fmla="*/ 0 h 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00"/>
              <a:gd name="T28" fmla="*/ 0 h 1600"/>
              <a:gd name="T29" fmla="*/ 6600 w 6600"/>
              <a:gd name="T30" fmla="*/ 1600 h 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00" h="1600">
                <a:moveTo>
                  <a:pt x="267" y="0"/>
                </a:moveTo>
                <a:cubicBezTo>
                  <a:pt x="120" y="0"/>
                  <a:pt x="0" y="120"/>
                  <a:pt x="0" y="267"/>
                </a:cubicBezTo>
                <a:lnTo>
                  <a:pt x="0" y="1334"/>
                </a:lnTo>
                <a:cubicBezTo>
                  <a:pt x="0" y="1481"/>
                  <a:pt x="120" y="1600"/>
                  <a:pt x="267" y="1600"/>
                </a:cubicBezTo>
                <a:lnTo>
                  <a:pt x="6334" y="1600"/>
                </a:lnTo>
                <a:cubicBezTo>
                  <a:pt x="6481" y="1600"/>
                  <a:pt x="6600" y="1481"/>
                  <a:pt x="6600" y="1334"/>
                </a:cubicBezTo>
                <a:lnTo>
                  <a:pt x="6600" y="267"/>
                </a:lnTo>
                <a:cubicBezTo>
                  <a:pt x="6600" y="120"/>
                  <a:pt x="6481" y="0"/>
                  <a:pt x="6334" y="0"/>
                </a:cubicBezTo>
                <a:lnTo>
                  <a:pt x="267" y="0"/>
                </a:lnTo>
                <a:close/>
              </a:path>
            </a:pathLst>
          </a:custGeom>
          <a:noFill/>
          <a:ln w="16510" cap="rnd">
            <a:solidFill>
              <a:srgbClr val="000000"/>
            </a:solidFill>
            <a:round/>
            <a:headEnd/>
            <a:tailEnd/>
          </a:ln>
        </p:spPr>
        <p:txBody>
          <a:bodyPr/>
          <a:lstStyle/>
          <a:p>
            <a:endParaRPr lang="en-US"/>
          </a:p>
        </p:txBody>
      </p:sp>
      <p:sp>
        <p:nvSpPr>
          <p:cNvPr id="19477" name="Rectangle 27"/>
          <p:cNvSpPr>
            <a:spLocks noChangeArrowheads="1"/>
          </p:cNvSpPr>
          <p:nvPr/>
        </p:nvSpPr>
        <p:spPr bwMode="auto">
          <a:xfrm>
            <a:off x="3341688" y="1779588"/>
            <a:ext cx="633412" cy="182562"/>
          </a:xfrm>
          <a:prstGeom prst="rect">
            <a:avLst/>
          </a:prstGeom>
          <a:noFill/>
          <a:ln w="9525">
            <a:noFill/>
            <a:miter lim="800000"/>
            <a:headEnd/>
            <a:tailEnd/>
          </a:ln>
        </p:spPr>
        <p:txBody>
          <a:bodyPr wrap="none" lIns="0" tIns="0" rIns="0" bIns="0">
            <a:spAutoFit/>
          </a:bodyPr>
          <a:lstStyle/>
          <a:p>
            <a:r>
              <a:rPr lang="en-US" sz="1200" dirty="0">
                <a:solidFill>
                  <a:srgbClr val="000000"/>
                </a:solidFill>
                <a:ea typeface="Times New Roman" pitchFamily="18" charset="0"/>
                <a:cs typeface="Constantia" pitchFamily="18" charset="0"/>
              </a:rPr>
              <a:t>Nicolette </a:t>
            </a:r>
            <a:endParaRPr lang="en-US" dirty="0">
              <a:ea typeface="Times New Roman" pitchFamily="18" charset="0"/>
              <a:cs typeface="Constantia" pitchFamily="18" charset="0"/>
            </a:endParaRPr>
          </a:p>
        </p:txBody>
      </p:sp>
      <p:sp>
        <p:nvSpPr>
          <p:cNvPr id="19478" name="Rectangle 28"/>
          <p:cNvSpPr>
            <a:spLocks noChangeArrowheads="1"/>
          </p:cNvSpPr>
          <p:nvPr/>
        </p:nvSpPr>
        <p:spPr bwMode="auto">
          <a:xfrm>
            <a:off x="3994150" y="1779588"/>
            <a:ext cx="498475" cy="182562"/>
          </a:xfrm>
          <a:prstGeom prst="rect">
            <a:avLst/>
          </a:prstGeom>
          <a:noFill/>
          <a:ln w="9525">
            <a:noFill/>
            <a:miter lim="800000"/>
            <a:headEnd/>
            <a:tailEnd/>
          </a:ln>
        </p:spPr>
        <p:txBody>
          <a:bodyPr wrap="none" lIns="0" tIns="0" rIns="0" bIns="0">
            <a:spAutoFit/>
          </a:bodyPr>
          <a:lstStyle/>
          <a:p>
            <a:r>
              <a:rPr lang="en-US" sz="1200">
                <a:solidFill>
                  <a:srgbClr val="000000"/>
                </a:solidFill>
                <a:ea typeface="Times New Roman" pitchFamily="18" charset="0"/>
                <a:cs typeface="Constantia" pitchFamily="18" charset="0"/>
              </a:rPr>
              <a:t>Zuecca</a:t>
            </a:r>
            <a:endParaRPr lang="en-US">
              <a:ea typeface="Times New Roman" pitchFamily="18" charset="0"/>
              <a:cs typeface="Constantia" pitchFamily="18" charset="0"/>
            </a:endParaRPr>
          </a:p>
        </p:txBody>
      </p:sp>
      <p:sp>
        <p:nvSpPr>
          <p:cNvPr id="19479" name="Rectangle 29"/>
          <p:cNvSpPr>
            <a:spLocks noChangeArrowheads="1"/>
          </p:cNvSpPr>
          <p:nvPr/>
        </p:nvSpPr>
        <p:spPr bwMode="auto">
          <a:xfrm>
            <a:off x="3306763" y="1965325"/>
            <a:ext cx="1175002" cy="123111"/>
          </a:xfrm>
          <a:prstGeom prst="rect">
            <a:avLst/>
          </a:prstGeom>
          <a:noFill/>
          <a:ln w="9525">
            <a:noFill/>
            <a:miter lim="800000"/>
            <a:headEnd/>
            <a:tailEnd/>
          </a:ln>
        </p:spPr>
        <p:txBody>
          <a:bodyPr wrap="none" lIns="0" tIns="0" rIns="0" bIns="0">
            <a:spAutoFit/>
          </a:bodyPr>
          <a:lstStyle/>
          <a:p>
            <a:r>
              <a:rPr lang="en-US" sz="800" dirty="0">
                <a:solidFill>
                  <a:srgbClr val="000000"/>
                </a:solidFill>
                <a:ea typeface="Times New Roman" pitchFamily="18" charset="0"/>
                <a:cs typeface="Constantia" pitchFamily="18" charset="0"/>
              </a:rPr>
              <a:t>Executive </a:t>
            </a:r>
            <a:r>
              <a:rPr lang="en-US" sz="800" dirty="0" smtClean="0">
                <a:solidFill>
                  <a:srgbClr val="000000"/>
                </a:solidFill>
                <a:ea typeface="Times New Roman" pitchFamily="18" charset="0"/>
                <a:cs typeface="Constantia" pitchFamily="18" charset="0"/>
              </a:rPr>
              <a:t>Vice President</a:t>
            </a:r>
            <a:endParaRPr lang="en-US" dirty="0">
              <a:ea typeface="Times New Roman" pitchFamily="18" charset="0"/>
              <a:cs typeface="Constantia" pitchFamily="18" charset="0"/>
            </a:endParaRPr>
          </a:p>
        </p:txBody>
      </p:sp>
      <p:sp>
        <p:nvSpPr>
          <p:cNvPr id="19480" name="Freeform 30"/>
          <p:cNvSpPr>
            <a:spLocks/>
          </p:cNvSpPr>
          <p:nvPr/>
        </p:nvSpPr>
        <p:spPr bwMode="auto">
          <a:xfrm>
            <a:off x="3013075" y="2365375"/>
            <a:ext cx="1738313" cy="403225"/>
          </a:xfrm>
          <a:custGeom>
            <a:avLst/>
            <a:gdLst>
              <a:gd name="T0" fmla="*/ 2147483647 w 6754"/>
              <a:gd name="T1" fmla="*/ 0 h 1575"/>
              <a:gd name="T2" fmla="*/ 0 w 6754"/>
              <a:gd name="T3" fmla="*/ 2147483647 h 1575"/>
              <a:gd name="T4" fmla="*/ 0 w 6754"/>
              <a:gd name="T5" fmla="*/ 2147483647 h 1575"/>
              <a:gd name="T6" fmla="*/ 2147483647 w 6754"/>
              <a:gd name="T7" fmla="*/ 2147483647 h 1575"/>
              <a:gd name="T8" fmla="*/ 2147483647 w 6754"/>
              <a:gd name="T9" fmla="*/ 2147483647 h 1575"/>
              <a:gd name="T10" fmla="*/ 2147483647 w 6754"/>
              <a:gd name="T11" fmla="*/ 2147483647 h 1575"/>
              <a:gd name="T12" fmla="*/ 2147483647 w 6754"/>
              <a:gd name="T13" fmla="*/ 2147483647 h 1575"/>
              <a:gd name="T14" fmla="*/ 2147483647 w 6754"/>
              <a:gd name="T15" fmla="*/ 0 h 1575"/>
              <a:gd name="T16" fmla="*/ 2147483647 w 6754"/>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54"/>
              <a:gd name="T28" fmla="*/ 0 h 1575"/>
              <a:gd name="T29" fmla="*/ 6754 w 6754"/>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54" h="1575">
                <a:moveTo>
                  <a:pt x="263" y="0"/>
                </a:moveTo>
                <a:cubicBezTo>
                  <a:pt x="118" y="0"/>
                  <a:pt x="0" y="118"/>
                  <a:pt x="0" y="263"/>
                </a:cubicBezTo>
                <a:lnTo>
                  <a:pt x="0" y="1313"/>
                </a:lnTo>
                <a:cubicBezTo>
                  <a:pt x="0" y="1458"/>
                  <a:pt x="118" y="1575"/>
                  <a:pt x="263" y="1575"/>
                </a:cubicBezTo>
                <a:lnTo>
                  <a:pt x="6492" y="1575"/>
                </a:lnTo>
                <a:cubicBezTo>
                  <a:pt x="6637" y="1575"/>
                  <a:pt x="6754" y="1458"/>
                  <a:pt x="6754" y="1313"/>
                </a:cubicBezTo>
                <a:lnTo>
                  <a:pt x="6754" y="263"/>
                </a:lnTo>
                <a:cubicBezTo>
                  <a:pt x="6754" y="118"/>
                  <a:pt x="6637" y="0"/>
                  <a:pt x="6492" y="0"/>
                </a:cubicBezTo>
                <a:lnTo>
                  <a:pt x="263" y="0"/>
                </a:lnTo>
                <a:close/>
              </a:path>
            </a:pathLst>
          </a:custGeom>
          <a:solidFill>
            <a:srgbClr val="FF4B4B"/>
          </a:solidFill>
          <a:ln w="0">
            <a:solidFill>
              <a:srgbClr val="000000"/>
            </a:solidFill>
            <a:round/>
            <a:headEnd/>
            <a:tailEnd/>
          </a:ln>
        </p:spPr>
        <p:txBody>
          <a:bodyPr/>
          <a:lstStyle/>
          <a:p>
            <a:endParaRPr lang="en-US"/>
          </a:p>
        </p:txBody>
      </p:sp>
      <p:sp>
        <p:nvSpPr>
          <p:cNvPr id="19481" name="Freeform 31"/>
          <p:cNvSpPr>
            <a:spLocks/>
          </p:cNvSpPr>
          <p:nvPr/>
        </p:nvSpPr>
        <p:spPr bwMode="auto">
          <a:xfrm>
            <a:off x="3013075" y="2365375"/>
            <a:ext cx="1738313" cy="403225"/>
          </a:xfrm>
          <a:custGeom>
            <a:avLst/>
            <a:gdLst>
              <a:gd name="T0" fmla="*/ 2147483647 w 6754"/>
              <a:gd name="T1" fmla="*/ 0 h 1575"/>
              <a:gd name="T2" fmla="*/ 0 w 6754"/>
              <a:gd name="T3" fmla="*/ 2147483647 h 1575"/>
              <a:gd name="T4" fmla="*/ 0 w 6754"/>
              <a:gd name="T5" fmla="*/ 2147483647 h 1575"/>
              <a:gd name="T6" fmla="*/ 2147483647 w 6754"/>
              <a:gd name="T7" fmla="*/ 2147483647 h 1575"/>
              <a:gd name="T8" fmla="*/ 2147483647 w 6754"/>
              <a:gd name="T9" fmla="*/ 2147483647 h 1575"/>
              <a:gd name="T10" fmla="*/ 2147483647 w 6754"/>
              <a:gd name="T11" fmla="*/ 2147483647 h 1575"/>
              <a:gd name="T12" fmla="*/ 2147483647 w 6754"/>
              <a:gd name="T13" fmla="*/ 2147483647 h 1575"/>
              <a:gd name="T14" fmla="*/ 2147483647 w 6754"/>
              <a:gd name="T15" fmla="*/ 0 h 1575"/>
              <a:gd name="T16" fmla="*/ 2147483647 w 6754"/>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54"/>
              <a:gd name="T28" fmla="*/ 0 h 1575"/>
              <a:gd name="T29" fmla="*/ 6754 w 6754"/>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54" h="1575">
                <a:moveTo>
                  <a:pt x="263" y="0"/>
                </a:moveTo>
                <a:cubicBezTo>
                  <a:pt x="118" y="0"/>
                  <a:pt x="0" y="118"/>
                  <a:pt x="0" y="263"/>
                </a:cubicBezTo>
                <a:lnTo>
                  <a:pt x="0" y="1313"/>
                </a:lnTo>
                <a:cubicBezTo>
                  <a:pt x="0" y="1458"/>
                  <a:pt x="118" y="1575"/>
                  <a:pt x="263" y="1575"/>
                </a:cubicBezTo>
                <a:lnTo>
                  <a:pt x="6492" y="1575"/>
                </a:lnTo>
                <a:cubicBezTo>
                  <a:pt x="6637" y="1575"/>
                  <a:pt x="6754" y="1458"/>
                  <a:pt x="6754" y="1313"/>
                </a:cubicBezTo>
                <a:lnTo>
                  <a:pt x="6754" y="263"/>
                </a:lnTo>
                <a:cubicBezTo>
                  <a:pt x="6754" y="118"/>
                  <a:pt x="6637" y="0"/>
                  <a:pt x="6492" y="0"/>
                </a:cubicBezTo>
                <a:lnTo>
                  <a:pt x="263" y="0"/>
                </a:lnTo>
                <a:close/>
              </a:path>
            </a:pathLst>
          </a:custGeom>
          <a:noFill/>
          <a:ln w="16510" cap="rnd">
            <a:solidFill>
              <a:srgbClr val="000000"/>
            </a:solidFill>
            <a:round/>
            <a:headEnd/>
            <a:tailEnd/>
          </a:ln>
        </p:spPr>
        <p:txBody>
          <a:bodyPr/>
          <a:lstStyle/>
          <a:p>
            <a:endParaRPr lang="en-US"/>
          </a:p>
        </p:txBody>
      </p:sp>
      <p:sp>
        <p:nvSpPr>
          <p:cNvPr id="19482" name="Rectangle 32"/>
          <p:cNvSpPr>
            <a:spLocks noChangeArrowheads="1"/>
          </p:cNvSpPr>
          <p:nvPr/>
        </p:nvSpPr>
        <p:spPr bwMode="auto">
          <a:xfrm>
            <a:off x="3297238" y="2392363"/>
            <a:ext cx="1165225" cy="182562"/>
          </a:xfrm>
          <a:prstGeom prst="rect">
            <a:avLst/>
          </a:prstGeom>
          <a:noFill/>
          <a:ln w="9525">
            <a:noFill/>
            <a:miter lim="800000"/>
            <a:headEnd/>
            <a:tailEnd/>
          </a:ln>
        </p:spPr>
        <p:txBody>
          <a:bodyPr wrap="none" lIns="0" tIns="0" rIns="0" bIns="0">
            <a:spAutoFit/>
          </a:bodyPr>
          <a:lstStyle/>
          <a:p>
            <a:r>
              <a:rPr lang="en-US" sz="1200">
                <a:solidFill>
                  <a:srgbClr val="000000"/>
                </a:solidFill>
                <a:ea typeface="Times New Roman" pitchFamily="18" charset="0"/>
                <a:cs typeface="Constantia" pitchFamily="18" charset="0"/>
              </a:rPr>
              <a:t>Vincent Gangemi</a:t>
            </a:r>
            <a:endParaRPr lang="en-US">
              <a:ea typeface="Times New Roman" pitchFamily="18" charset="0"/>
              <a:cs typeface="Constantia" pitchFamily="18" charset="0"/>
            </a:endParaRPr>
          </a:p>
        </p:txBody>
      </p:sp>
      <p:sp>
        <p:nvSpPr>
          <p:cNvPr id="19483" name="Rectangle 33"/>
          <p:cNvSpPr>
            <a:spLocks noChangeArrowheads="1"/>
          </p:cNvSpPr>
          <p:nvPr/>
        </p:nvSpPr>
        <p:spPr bwMode="auto">
          <a:xfrm>
            <a:off x="3198813" y="2579688"/>
            <a:ext cx="1270000" cy="122237"/>
          </a:xfrm>
          <a:prstGeom prst="rect">
            <a:avLst/>
          </a:prstGeom>
          <a:noFill/>
          <a:ln w="9525">
            <a:noFill/>
            <a:miter lim="800000"/>
            <a:headEnd/>
            <a:tailEnd/>
          </a:ln>
        </p:spPr>
        <p:txBody>
          <a:bodyPr wrap="none" lIns="0" tIns="0" rIns="0" bIns="0">
            <a:spAutoFit/>
          </a:bodyPr>
          <a:lstStyle/>
          <a:p>
            <a:r>
              <a:rPr lang="en-US" sz="800">
                <a:solidFill>
                  <a:srgbClr val="000000"/>
                </a:solidFill>
                <a:ea typeface="Times New Roman" pitchFamily="18" charset="0"/>
                <a:cs typeface="Constantia" pitchFamily="18" charset="0"/>
              </a:rPr>
              <a:t>Assistant Executive Director</a:t>
            </a:r>
            <a:endParaRPr lang="en-US">
              <a:ea typeface="Times New Roman" pitchFamily="18" charset="0"/>
              <a:cs typeface="Constantia" pitchFamily="18" charset="0"/>
            </a:endParaRPr>
          </a:p>
        </p:txBody>
      </p:sp>
      <p:sp>
        <p:nvSpPr>
          <p:cNvPr id="19484" name="Freeform 34"/>
          <p:cNvSpPr>
            <a:spLocks/>
          </p:cNvSpPr>
          <p:nvPr/>
        </p:nvSpPr>
        <p:spPr bwMode="auto">
          <a:xfrm>
            <a:off x="3013075" y="2365375"/>
            <a:ext cx="1738313" cy="403225"/>
          </a:xfrm>
          <a:custGeom>
            <a:avLst/>
            <a:gdLst>
              <a:gd name="T0" fmla="*/ 2147483647 w 6754"/>
              <a:gd name="T1" fmla="*/ 0 h 1575"/>
              <a:gd name="T2" fmla="*/ 0 w 6754"/>
              <a:gd name="T3" fmla="*/ 2147483647 h 1575"/>
              <a:gd name="T4" fmla="*/ 0 w 6754"/>
              <a:gd name="T5" fmla="*/ 2147483647 h 1575"/>
              <a:gd name="T6" fmla="*/ 2147483647 w 6754"/>
              <a:gd name="T7" fmla="*/ 2147483647 h 1575"/>
              <a:gd name="T8" fmla="*/ 2147483647 w 6754"/>
              <a:gd name="T9" fmla="*/ 2147483647 h 1575"/>
              <a:gd name="T10" fmla="*/ 2147483647 w 6754"/>
              <a:gd name="T11" fmla="*/ 2147483647 h 1575"/>
              <a:gd name="T12" fmla="*/ 2147483647 w 6754"/>
              <a:gd name="T13" fmla="*/ 2147483647 h 1575"/>
              <a:gd name="T14" fmla="*/ 2147483647 w 6754"/>
              <a:gd name="T15" fmla="*/ 0 h 1575"/>
              <a:gd name="T16" fmla="*/ 2147483647 w 6754"/>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54"/>
              <a:gd name="T28" fmla="*/ 0 h 1575"/>
              <a:gd name="T29" fmla="*/ 6754 w 6754"/>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54" h="1575">
                <a:moveTo>
                  <a:pt x="263" y="0"/>
                </a:moveTo>
                <a:cubicBezTo>
                  <a:pt x="118" y="0"/>
                  <a:pt x="0" y="118"/>
                  <a:pt x="0" y="263"/>
                </a:cubicBezTo>
                <a:lnTo>
                  <a:pt x="0" y="1313"/>
                </a:lnTo>
                <a:cubicBezTo>
                  <a:pt x="0" y="1458"/>
                  <a:pt x="118" y="1575"/>
                  <a:pt x="263" y="1575"/>
                </a:cubicBezTo>
                <a:lnTo>
                  <a:pt x="6492" y="1575"/>
                </a:lnTo>
                <a:cubicBezTo>
                  <a:pt x="6637" y="1575"/>
                  <a:pt x="6754" y="1458"/>
                  <a:pt x="6754" y="1313"/>
                </a:cubicBezTo>
                <a:lnTo>
                  <a:pt x="6754" y="263"/>
                </a:lnTo>
                <a:cubicBezTo>
                  <a:pt x="6754" y="118"/>
                  <a:pt x="6637" y="0"/>
                  <a:pt x="6492" y="0"/>
                </a:cubicBezTo>
                <a:lnTo>
                  <a:pt x="263" y="0"/>
                </a:lnTo>
                <a:close/>
              </a:path>
            </a:pathLst>
          </a:custGeom>
          <a:solidFill>
            <a:srgbClr val="FF4B4B"/>
          </a:solidFill>
          <a:ln w="0">
            <a:solidFill>
              <a:srgbClr val="000000"/>
            </a:solidFill>
            <a:round/>
            <a:headEnd/>
            <a:tailEnd/>
          </a:ln>
        </p:spPr>
        <p:txBody>
          <a:bodyPr/>
          <a:lstStyle/>
          <a:p>
            <a:endParaRPr lang="en-US"/>
          </a:p>
        </p:txBody>
      </p:sp>
      <p:sp>
        <p:nvSpPr>
          <p:cNvPr id="19485" name="Freeform 35"/>
          <p:cNvSpPr>
            <a:spLocks/>
          </p:cNvSpPr>
          <p:nvPr/>
        </p:nvSpPr>
        <p:spPr bwMode="auto">
          <a:xfrm>
            <a:off x="3048000" y="2835276"/>
            <a:ext cx="1738313" cy="393700"/>
          </a:xfrm>
          <a:custGeom>
            <a:avLst/>
            <a:gdLst>
              <a:gd name="T0" fmla="*/ 2147483647 w 6754"/>
              <a:gd name="T1" fmla="*/ 0 h 1575"/>
              <a:gd name="T2" fmla="*/ 0 w 6754"/>
              <a:gd name="T3" fmla="*/ 2147483647 h 1575"/>
              <a:gd name="T4" fmla="*/ 0 w 6754"/>
              <a:gd name="T5" fmla="*/ 2147483647 h 1575"/>
              <a:gd name="T6" fmla="*/ 2147483647 w 6754"/>
              <a:gd name="T7" fmla="*/ 2147483647 h 1575"/>
              <a:gd name="T8" fmla="*/ 2147483647 w 6754"/>
              <a:gd name="T9" fmla="*/ 2147483647 h 1575"/>
              <a:gd name="T10" fmla="*/ 2147483647 w 6754"/>
              <a:gd name="T11" fmla="*/ 2147483647 h 1575"/>
              <a:gd name="T12" fmla="*/ 2147483647 w 6754"/>
              <a:gd name="T13" fmla="*/ 2147483647 h 1575"/>
              <a:gd name="T14" fmla="*/ 2147483647 w 6754"/>
              <a:gd name="T15" fmla="*/ 0 h 1575"/>
              <a:gd name="T16" fmla="*/ 2147483647 w 6754"/>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54"/>
              <a:gd name="T28" fmla="*/ 0 h 1575"/>
              <a:gd name="T29" fmla="*/ 6754 w 6754"/>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54" h="1575">
                <a:moveTo>
                  <a:pt x="263" y="0"/>
                </a:moveTo>
                <a:cubicBezTo>
                  <a:pt x="118" y="0"/>
                  <a:pt x="0" y="118"/>
                  <a:pt x="0" y="263"/>
                </a:cubicBezTo>
                <a:lnTo>
                  <a:pt x="0" y="1313"/>
                </a:lnTo>
                <a:cubicBezTo>
                  <a:pt x="0" y="1458"/>
                  <a:pt x="118" y="1575"/>
                  <a:pt x="263" y="1575"/>
                </a:cubicBezTo>
                <a:lnTo>
                  <a:pt x="6492" y="1575"/>
                </a:lnTo>
                <a:cubicBezTo>
                  <a:pt x="6637" y="1575"/>
                  <a:pt x="6754" y="1458"/>
                  <a:pt x="6754" y="1313"/>
                </a:cubicBezTo>
                <a:lnTo>
                  <a:pt x="6754" y="263"/>
                </a:lnTo>
                <a:cubicBezTo>
                  <a:pt x="6754" y="118"/>
                  <a:pt x="6637" y="0"/>
                  <a:pt x="6492" y="0"/>
                </a:cubicBezTo>
                <a:lnTo>
                  <a:pt x="263" y="0"/>
                </a:lnTo>
                <a:close/>
              </a:path>
            </a:pathLst>
          </a:custGeom>
          <a:noFill/>
          <a:ln w="16510" cap="rnd">
            <a:solidFill>
              <a:srgbClr val="000000"/>
            </a:solidFill>
            <a:round/>
            <a:headEnd/>
            <a:tailEnd/>
          </a:ln>
        </p:spPr>
        <p:txBody>
          <a:bodyPr/>
          <a:lstStyle/>
          <a:p>
            <a:r>
              <a:rPr lang="en-US" sz="1000" dirty="0" smtClean="0">
                <a:cs typeface="Times New Roman" pitchFamily="18" charset="0"/>
              </a:rPr>
              <a:t>       Heather </a:t>
            </a:r>
            <a:r>
              <a:rPr lang="en-US" sz="1000" dirty="0" err="1">
                <a:cs typeface="Times New Roman" pitchFamily="18" charset="0"/>
              </a:rPr>
              <a:t>Martinek</a:t>
            </a:r>
            <a:endParaRPr lang="en-US" sz="1000" dirty="0"/>
          </a:p>
        </p:txBody>
      </p:sp>
      <p:sp>
        <p:nvSpPr>
          <p:cNvPr id="19486" name="Rectangle 36"/>
          <p:cNvSpPr>
            <a:spLocks noChangeArrowheads="1"/>
          </p:cNvSpPr>
          <p:nvPr/>
        </p:nvSpPr>
        <p:spPr bwMode="auto">
          <a:xfrm>
            <a:off x="3488704" y="2392363"/>
            <a:ext cx="811119" cy="184666"/>
          </a:xfrm>
          <a:prstGeom prst="rect">
            <a:avLst/>
          </a:prstGeom>
          <a:noFill/>
          <a:ln w="9525">
            <a:noFill/>
            <a:miter lim="800000"/>
            <a:headEnd/>
            <a:tailEnd/>
          </a:ln>
        </p:spPr>
        <p:txBody>
          <a:bodyPr wrap="none" lIns="0" tIns="0" rIns="0" bIns="0">
            <a:spAutoFit/>
          </a:bodyPr>
          <a:lstStyle/>
          <a:p>
            <a:r>
              <a:rPr lang="en-US" sz="1200" dirty="0" smtClean="0">
                <a:cs typeface="Times New Roman" pitchFamily="18" charset="0"/>
              </a:rPr>
              <a:t>Sarah </a:t>
            </a:r>
            <a:r>
              <a:rPr lang="en-US" sz="1200" dirty="0" err="1" smtClean="0">
                <a:cs typeface="Times New Roman" pitchFamily="18" charset="0"/>
              </a:rPr>
              <a:t>Gazi</a:t>
            </a:r>
            <a:r>
              <a:rPr lang="en-US" sz="1200" dirty="0" smtClean="0">
                <a:cs typeface="Times New Roman" pitchFamily="18" charset="0"/>
              </a:rPr>
              <a:t> </a:t>
            </a:r>
            <a:endParaRPr lang="en-US" dirty="0"/>
          </a:p>
        </p:txBody>
      </p:sp>
      <p:sp>
        <p:nvSpPr>
          <p:cNvPr id="19487" name="Rectangle 37"/>
          <p:cNvSpPr>
            <a:spLocks noChangeArrowheads="1"/>
          </p:cNvSpPr>
          <p:nvPr/>
        </p:nvSpPr>
        <p:spPr bwMode="auto">
          <a:xfrm>
            <a:off x="3537128" y="2597090"/>
            <a:ext cx="835165" cy="123111"/>
          </a:xfrm>
          <a:prstGeom prst="rect">
            <a:avLst/>
          </a:prstGeom>
          <a:noFill/>
          <a:ln w="9525">
            <a:noFill/>
            <a:miter lim="800000"/>
            <a:headEnd/>
            <a:tailEnd/>
          </a:ln>
        </p:spPr>
        <p:txBody>
          <a:bodyPr wrap="none" lIns="0" tIns="0" rIns="0" bIns="0">
            <a:spAutoFit/>
          </a:bodyPr>
          <a:lstStyle/>
          <a:p>
            <a:r>
              <a:rPr lang="en-US" sz="800" dirty="0" smtClean="0">
                <a:solidFill>
                  <a:srgbClr val="000000"/>
                </a:solidFill>
                <a:ea typeface="Times New Roman" pitchFamily="18" charset="0"/>
                <a:cs typeface="Constantia" pitchFamily="18" charset="0"/>
              </a:rPr>
              <a:t>Executive </a:t>
            </a:r>
            <a:r>
              <a:rPr lang="en-US" sz="800" dirty="0">
                <a:solidFill>
                  <a:srgbClr val="000000"/>
                </a:solidFill>
                <a:ea typeface="Times New Roman" pitchFamily="18" charset="0"/>
                <a:cs typeface="Constantia" pitchFamily="18" charset="0"/>
              </a:rPr>
              <a:t>Director</a:t>
            </a:r>
            <a:endParaRPr lang="en-US" dirty="0">
              <a:ea typeface="Times New Roman" pitchFamily="18" charset="0"/>
              <a:cs typeface="Constantia" pitchFamily="18" charset="0"/>
            </a:endParaRPr>
          </a:p>
        </p:txBody>
      </p:sp>
      <p:sp>
        <p:nvSpPr>
          <p:cNvPr id="19488" name="Freeform 38"/>
          <p:cNvSpPr>
            <a:spLocks/>
          </p:cNvSpPr>
          <p:nvPr/>
        </p:nvSpPr>
        <p:spPr bwMode="auto">
          <a:xfrm>
            <a:off x="533400" y="2614613"/>
            <a:ext cx="1492250" cy="436562"/>
          </a:xfrm>
          <a:custGeom>
            <a:avLst/>
            <a:gdLst>
              <a:gd name="T0" fmla="*/ 2147483647 w 11600"/>
              <a:gd name="T1" fmla="*/ 0 h 3400"/>
              <a:gd name="T2" fmla="*/ 0 w 11600"/>
              <a:gd name="T3" fmla="*/ 2147483647 h 3400"/>
              <a:gd name="T4" fmla="*/ 0 w 11600"/>
              <a:gd name="T5" fmla="*/ 2147483647 h 3400"/>
              <a:gd name="T6" fmla="*/ 2147483647 w 11600"/>
              <a:gd name="T7" fmla="*/ 2147483647 h 3400"/>
              <a:gd name="T8" fmla="*/ 2147483647 w 11600"/>
              <a:gd name="T9" fmla="*/ 2147483647 h 3400"/>
              <a:gd name="T10" fmla="*/ 2147483647 w 11600"/>
              <a:gd name="T11" fmla="*/ 2147483647 h 3400"/>
              <a:gd name="T12" fmla="*/ 2147483647 w 11600"/>
              <a:gd name="T13" fmla="*/ 2147483647 h 3400"/>
              <a:gd name="T14" fmla="*/ 2147483647 w 11600"/>
              <a:gd name="T15" fmla="*/ 0 h 3400"/>
              <a:gd name="T16" fmla="*/ 2147483647 w 11600"/>
              <a:gd name="T17" fmla="*/ 0 h 3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00"/>
              <a:gd name="T28" fmla="*/ 0 h 3400"/>
              <a:gd name="T29" fmla="*/ 11600 w 11600"/>
              <a:gd name="T30" fmla="*/ 3400 h 3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00" h="3400">
                <a:moveTo>
                  <a:pt x="567" y="0"/>
                </a:moveTo>
                <a:cubicBezTo>
                  <a:pt x="254" y="0"/>
                  <a:pt x="0" y="254"/>
                  <a:pt x="0" y="567"/>
                </a:cubicBezTo>
                <a:lnTo>
                  <a:pt x="0" y="2834"/>
                </a:lnTo>
                <a:cubicBezTo>
                  <a:pt x="0" y="3147"/>
                  <a:pt x="254" y="3400"/>
                  <a:pt x="567" y="3400"/>
                </a:cubicBezTo>
                <a:lnTo>
                  <a:pt x="11034" y="3400"/>
                </a:lnTo>
                <a:cubicBezTo>
                  <a:pt x="11347" y="3400"/>
                  <a:pt x="11600" y="3147"/>
                  <a:pt x="11600" y="2834"/>
                </a:cubicBezTo>
                <a:lnTo>
                  <a:pt x="11600" y="567"/>
                </a:lnTo>
                <a:cubicBezTo>
                  <a:pt x="11600" y="254"/>
                  <a:pt x="11347" y="0"/>
                  <a:pt x="11034" y="0"/>
                </a:cubicBezTo>
                <a:lnTo>
                  <a:pt x="567" y="0"/>
                </a:lnTo>
                <a:close/>
              </a:path>
            </a:pathLst>
          </a:custGeom>
          <a:solidFill>
            <a:srgbClr val="00CCFF"/>
          </a:solidFill>
          <a:ln w="0">
            <a:solidFill>
              <a:srgbClr val="000000"/>
            </a:solidFill>
            <a:round/>
            <a:headEnd/>
            <a:tailEnd/>
          </a:ln>
        </p:spPr>
        <p:txBody>
          <a:bodyPr/>
          <a:lstStyle/>
          <a:p>
            <a:endParaRPr lang="en-US"/>
          </a:p>
        </p:txBody>
      </p:sp>
      <p:sp>
        <p:nvSpPr>
          <p:cNvPr id="19489" name="Freeform 39"/>
          <p:cNvSpPr>
            <a:spLocks/>
          </p:cNvSpPr>
          <p:nvPr/>
        </p:nvSpPr>
        <p:spPr bwMode="auto">
          <a:xfrm>
            <a:off x="533400" y="2614613"/>
            <a:ext cx="1492250" cy="436562"/>
          </a:xfrm>
          <a:custGeom>
            <a:avLst/>
            <a:gdLst>
              <a:gd name="T0" fmla="*/ 2147483647 w 11600"/>
              <a:gd name="T1" fmla="*/ 0 h 3400"/>
              <a:gd name="T2" fmla="*/ 0 w 11600"/>
              <a:gd name="T3" fmla="*/ 2147483647 h 3400"/>
              <a:gd name="T4" fmla="*/ 0 w 11600"/>
              <a:gd name="T5" fmla="*/ 2147483647 h 3400"/>
              <a:gd name="T6" fmla="*/ 2147483647 w 11600"/>
              <a:gd name="T7" fmla="*/ 2147483647 h 3400"/>
              <a:gd name="T8" fmla="*/ 2147483647 w 11600"/>
              <a:gd name="T9" fmla="*/ 2147483647 h 3400"/>
              <a:gd name="T10" fmla="*/ 2147483647 w 11600"/>
              <a:gd name="T11" fmla="*/ 2147483647 h 3400"/>
              <a:gd name="T12" fmla="*/ 2147483647 w 11600"/>
              <a:gd name="T13" fmla="*/ 2147483647 h 3400"/>
              <a:gd name="T14" fmla="*/ 2147483647 w 11600"/>
              <a:gd name="T15" fmla="*/ 0 h 3400"/>
              <a:gd name="T16" fmla="*/ 2147483647 w 11600"/>
              <a:gd name="T17" fmla="*/ 0 h 3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00"/>
              <a:gd name="T28" fmla="*/ 0 h 3400"/>
              <a:gd name="T29" fmla="*/ 11600 w 11600"/>
              <a:gd name="T30" fmla="*/ 3400 h 3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00" h="3400">
                <a:moveTo>
                  <a:pt x="567" y="0"/>
                </a:moveTo>
                <a:cubicBezTo>
                  <a:pt x="254" y="0"/>
                  <a:pt x="0" y="254"/>
                  <a:pt x="0" y="567"/>
                </a:cubicBezTo>
                <a:lnTo>
                  <a:pt x="0" y="2834"/>
                </a:lnTo>
                <a:cubicBezTo>
                  <a:pt x="0" y="3147"/>
                  <a:pt x="254" y="3400"/>
                  <a:pt x="567" y="3400"/>
                </a:cubicBezTo>
                <a:lnTo>
                  <a:pt x="11034" y="3400"/>
                </a:lnTo>
                <a:cubicBezTo>
                  <a:pt x="11347" y="3400"/>
                  <a:pt x="11600" y="3147"/>
                  <a:pt x="11600" y="2834"/>
                </a:cubicBezTo>
                <a:lnTo>
                  <a:pt x="11600" y="567"/>
                </a:lnTo>
                <a:cubicBezTo>
                  <a:pt x="11600" y="254"/>
                  <a:pt x="11347" y="0"/>
                  <a:pt x="11034" y="0"/>
                </a:cubicBezTo>
                <a:lnTo>
                  <a:pt x="567" y="0"/>
                </a:lnTo>
                <a:close/>
              </a:path>
            </a:pathLst>
          </a:custGeom>
          <a:noFill/>
          <a:ln w="16510" cap="rnd">
            <a:solidFill>
              <a:srgbClr val="000000"/>
            </a:solidFill>
            <a:round/>
            <a:headEnd/>
            <a:tailEnd/>
          </a:ln>
        </p:spPr>
        <p:txBody>
          <a:bodyPr/>
          <a:lstStyle/>
          <a:p>
            <a:endParaRPr lang="en-US"/>
          </a:p>
        </p:txBody>
      </p:sp>
      <p:sp>
        <p:nvSpPr>
          <p:cNvPr id="19490" name="Rectangle 40"/>
          <p:cNvSpPr>
            <a:spLocks noChangeArrowheads="1"/>
          </p:cNvSpPr>
          <p:nvPr/>
        </p:nvSpPr>
        <p:spPr bwMode="auto">
          <a:xfrm>
            <a:off x="852488" y="2698750"/>
            <a:ext cx="827087" cy="182563"/>
          </a:xfrm>
          <a:prstGeom prst="rect">
            <a:avLst/>
          </a:prstGeom>
          <a:noFill/>
          <a:ln w="9525">
            <a:noFill/>
            <a:miter lim="800000"/>
            <a:headEnd/>
            <a:tailEnd/>
          </a:ln>
        </p:spPr>
        <p:txBody>
          <a:bodyPr wrap="none" lIns="0" tIns="0" rIns="0" bIns="0">
            <a:spAutoFit/>
          </a:bodyPr>
          <a:lstStyle/>
          <a:p>
            <a:r>
              <a:rPr lang="en-US" sz="1200">
                <a:solidFill>
                  <a:srgbClr val="000000"/>
                </a:solidFill>
                <a:ea typeface="Times New Roman" pitchFamily="18" charset="0"/>
                <a:cs typeface="Constantia" pitchFamily="18" charset="0"/>
              </a:rPr>
              <a:t>Chris Brown</a:t>
            </a:r>
            <a:endParaRPr lang="en-US">
              <a:ea typeface="Times New Roman" pitchFamily="18" charset="0"/>
              <a:cs typeface="Constantia" pitchFamily="18" charset="0"/>
            </a:endParaRPr>
          </a:p>
        </p:txBody>
      </p:sp>
      <p:sp>
        <p:nvSpPr>
          <p:cNvPr id="19491" name="Rectangle 41"/>
          <p:cNvSpPr>
            <a:spLocks noChangeArrowheads="1"/>
          </p:cNvSpPr>
          <p:nvPr/>
        </p:nvSpPr>
        <p:spPr bwMode="auto">
          <a:xfrm>
            <a:off x="676275" y="2884488"/>
            <a:ext cx="1112838" cy="122237"/>
          </a:xfrm>
          <a:prstGeom prst="rect">
            <a:avLst/>
          </a:prstGeom>
          <a:noFill/>
          <a:ln w="9525">
            <a:noFill/>
            <a:miter lim="800000"/>
            <a:headEnd/>
            <a:tailEnd/>
          </a:ln>
        </p:spPr>
        <p:txBody>
          <a:bodyPr wrap="none" lIns="0" tIns="0" rIns="0" bIns="0">
            <a:spAutoFit/>
          </a:bodyPr>
          <a:lstStyle/>
          <a:p>
            <a:r>
              <a:rPr lang="en-US" sz="800">
                <a:solidFill>
                  <a:srgbClr val="000000"/>
                </a:solidFill>
                <a:ea typeface="Times New Roman" pitchFamily="18" charset="0"/>
                <a:cs typeface="Constantia" pitchFamily="18" charset="0"/>
              </a:rPr>
              <a:t>Senior Exhibits Manager</a:t>
            </a:r>
            <a:endParaRPr lang="en-US">
              <a:ea typeface="Times New Roman" pitchFamily="18" charset="0"/>
              <a:cs typeface="Constantia" pitchFamily="18" charset="0"/>
            </a:endParaRPr>
          </a:p>
        </p:txBody>
      </p:sp>
      <p:sp>
        <p:nvSpPr>
          <p:cNvPr id="19492" name="Freeform 42"/>
          <p:cNvSpPr>
            <a:spLocks/>
          </p:cNvSpPr>
          <p:nvPr/>
        </p:nvSpPr>
        <p:spPr bwMode="auto">
          <a:xfrm>
            <a:off x="533400" y="2614613"/>
            <a:ext cx="1492250" cy="436562"/>
          </a:xfrm>
          <a:custGeom>
            <a:avLst/>
            <a:gdLst>
              <a:gd name="T0" fmla="*/ 2147483647 w 11600"/>
              <a:gd name="T1" fmla="*/ 0 h 3400"/>
              <a:gd name="T2" fmla="*/ 0 w 11600"/>
              <a:gd name="T3" fmla="*/ 2147483647 h 3400"/>
              <a:gd name="T4" fmla="*/ 0 w 11600"/>
              <a:gd name="T5" fmla="*/ 2147483647 h 3400"/>
              <a:gd name="T6" fmla="*/ 2147483647 w 11600"/>
              <a:gd name="T7" fmla="*/ 2147483647 h 3400"/>
              <a:gd name="T8" fmla="*/ 2147483647 w 11600"/>
              <a:gd name="T9" fmla="*/ 2147483647 h 3400"/>
              <a:gd name="T10" fmla="*/ 2147483647 w 11600"/>
              <a:gd name="T11" fmla="*/ 2147483647 h 3400"/>
              <a:gd name="T12" fmla="*/ 2147483647 w 11600"/>
              <a:gd name="T13" fmla="*/ 2147483647 h 3400"/>
              <a:gd name="T14" fmla="*/ 2147483647 w 11600"/>
              <a:gd name="T15" fmla="*/ 0 h 3400"/>
              <a:gd name="T16" fmla="*/ 2147483647 w 11600"/>
              <a:gd name="T17" fmla="*/ 0 h 3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00"/>
              <a:gd name="T28" fmla="*/ 0 h 3400"/>
              <a:gd name="T29" fmla="*/ 11600 w 11600"/>
              <a:gd name="T30" fmla="*/ 3400 h 3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00" h="3400">
                <a:moveTo>
                  <a:pt x="567" y="0"/>
                </a:moveTo>
                <a:cubicBezTo>
                  <a:pt x="254" y="0"/>
                  <a:pt x="0" y="254"/>
                  <a:pt x="0" y="567"/>
                </a:cubicBezTo>
                <a:lnTo>
                  <a:pt x="0" y="2834"/>
                </a:lnTo>
                <a:cubicBezTo>
                  <a:pt x="0" y="3147"/>
                  <a:pt x="254" y="3400"/>
                  <a:pt x="567" y="3400"/>
                </a:cubicBezTo>
                <a:lnTo>
                  <a:pt x="11034" y="3400"/>
                </a:lnTo>
                <a:cubicBezTo>
                  <a:pt x="11347" y="3400"/>
                  <a:pt x="11600" y="3147"/>
                  <a:pt x="11600" y="2834"/>
                </a:cubicBezTo>
                <a:lnTo>
                  <a:pt x="11600" y="567"/>
                </a:lnTo>
                <a:cubicBezTo>
                  <a:pt x="11600" y="254"/>
                  <a:pt x="11347" y="0"/>
                  <a:pt x="11034" y="0"/>
                </a:cubicBezTo>
                <a:lnTo>
                  <a:pt x="567" y="0"/>
                </a:lnTo>
                <a:close/>
              </a:path>
            </a:pathLst>
          </a:custGeom>
          <a:solidFill>
            <a:srgbClr val="00CCFF"/>
          </a:solidFill>
          <a:ln w="0">
            <a:solidFill>
              <a:srgbClr val="000000"/>
            </a:solidFill>
            <a:round/>
            <a:headEnd/>
            <a:tailEnd/>
          </a:ln>
        </p:spPr>
        <p:txBody>
          <a:bodyPr/>
          <a:lstStyle/>
          <a:p>
            <a:endParaRPr lang="en-US"/>
          </a:p>
        </p:txBody>
      </p:sp>
      <p:sp>
        <p:nvSpPr>
          <p:cNvPr id="19493" name="Freeform 43"/>
          <p:cNvSpPr>
            <a:spLocks/>
          </p:cNvSpPr>
          <p:nvPr/>
        </p:nvSpPr>
        <p:spPr bwMode="auto">
          <a:xfrm>
            <a:off x="533400" y="2614613"/>
            <a:ext cx="1492250" cy="436562"/>
          </a:xfrm>
          <a:custGeom>
            <a:avLst/>
            <a:gdLst>
              <a:gd name="T0" fmla="*/ 2147483647 w 11600"/>
              <a:gd name="T1" fmla="*/ 0 h 3400"/>
              <a:gd name="T2" fmla="*/ 0 w 11600"/>
              <a:gd name="T3" fmla="*/ 2147483647 h 3400"/>
              <a:gd name="T4" fmla="*/ 0 w 11600"/>
              <a:gd name="T5" fmla="*/ 2147483647 h 3400"/>
              <a:gd name="T6" fmla="*/ 2147483647 w 11600"/>
              <a:gd name="T7" fmla="*/ 2147483647 h 3400"/>
              <a:gd name="T8" fmla="*/ 2147483647 w 11600"/>
              <a:gd name="T9" fmla="*/ 2147483647 h 3400"/>
              <a:gd name="T10" fmla="*/ 2147483647 w 11600"/>
              <a:gd name="T11" fmla="*/ 2147483647 h 3400"/>
              <a:gd name="T12" fmla="*/ 2147483647 w 11600"/>
              <a:gd name="T13" fmla="*/ 2147483647 h 3400"/>
              <a:gd name="T14" fmla="*/ 2147483647 w 11600"/>
              <a:gd name="T15" fmla="*/ 0 h 3400"/>
              <a:gd name="T16" fmla="*/ 2147483647 w 11600"/>
              <a:gd name="T17" fmla="*/ 0 h 3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00"/>
              <a:gd name="T28" fmla="*/ 0 h 3400"/>
              <a:gd name="T29" fmla="*/ 11600 w 11600"/>
              <a:gd name="T30" fmla="*/ 3400 h 3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00" h="3400">
                <a:moveTo>
                  <a:pt x="567" y="0"/>
                </a:moveTo>
                <a:cubicBezTo>
                  <a:pt x="254" y="0"/>
                  <a:pt x="0" y="254"/>
                  <a:pt x="0" y="567"/>
                </a:cubicBezTo>
                <a:lnTo>
                  <a:pt x="0" y="2834"/>
                </a:lnTo>
                <a:cubicBezTo>
                  <a:pt x="0" y="3147"/>
                  <a:pt x="254" y="3400"/>
                  <a:pt x="567" y="3400"/>
                </a:cubicBezTo>
                <a:lnTo>
                  <a:pt x="11034" y="3400"/>
                </a:lnTo>
                <a:cubicBezTo>
                  <a:pt x="11347" y="3400"/>
                  <a:pt x="11600" y="3147"/>
                  <a:pt x="11600" y="2834"/>
                </a:cubicBezTo>
                <a:lnTo>
                  <a:pt x="11600" y="567"/>
                </a:lnTo>
                <a:cubicBezTo>
                  <a:pt x="11600" y="254"/>
                  <a:pt x="11347" y="0"/>
                  <a:pt x="11034" y="0"/>
                </a:cubicBezTo>
                <a:lnTo>
                  <a:pt x="567" y="0"/>
                </a:lnTo>
                <a:close/>
              </a:path>
            </a:pathLst>
          </a:custGeom>
          <a:noFill/>
          <a:ln w="16510" cap="rnd">
            <a:solidFill>
              <a:srgbClr val="000000"/>
            </a:solidFill>
            <a:round/>
            <a:headEnd/>
            <a:tailEnd/>
          </a:ln>
        </p:spPr>
        <p:txBody>
          <a:bodyPr/>
          <a:lstStyle/>
          <a:p>
            <a:endParaRPr lang="en-US"/>
          </a:p>
        </p:txBody>
      </p:sp>
      <p:sp>
        <p:nvSpPr>
          <p:cNvPr id="19494" name="Rectangle 44"/>
          <p:cNvSpPr>
            <a:spLocks noChangeArrowheads="1"/>
          </p:cNvSpPr>
          <p:nvPr/>
        </p:nvSpPr>
        <p:spPr bwMode="auto">
          <a:xfrm>
            <a:off x="852488" y="2698750"/>
            <a:ext cx="827087" cy="182563"/>
          </a:xfrm>
          <a:prstGeom prst="rect">
            <a:avLst/>
          </a:prstGeom>
          <a:noFill/>
          <a:ln w="9525">
            <a:noFill/>
            <a:miter lim="800000"/>
            <a:headEnd/>
            <a:tailEnd/>
          </a:ln>
        </p:spPr>
        <p:txBody>
          <a:bodyPr wrap="none" lIns="0" tIns="0" rIns="0" bIns="0">
            <a:spAutoFit/>
          </a:bodyPr>
          <a:lstStyle/>
          <a:p>
            <a:r>
              <a:rPr lang="en-US" sz="1200">
                <a:solidFill>
                  <a:srgbClr val="000000"/>
                </a:solidFill>
                <a:ea typeface="Times New Roman" pitchFamily="18" charset="0"/>
                <a:cs typeface="Constantia" pitchFamily="18" charset="0"/>
              </a:rPr>
              <a:t>Chris Brown</a:t>
            </a:r>
            <a:endParaRPr lang="en-US">
              <a:ea typeface="Times New Roman" pitchFamily="18" charset="0"/>
              <a:cs typeface="Constantia" pitchFamily="18" charset="0"/>
            </a:endParaRPr>
          </a:p>
        </p:txBody>
      </p:sp>
      <p:sp>
        <p:nvSpPr>
          <p:cNvPr id="19495" name="Rectangle 45"/>
          <p:cNvSpPr>
            <a:spLocks noChangeArrowheads="1"/>
          </p:cNvSpPr>
          <p:nvPr/>
        </p:nvSpPr>
        <p:spPr bwMode="auto">
          <a:xfrm>
            <a:off x="676275" y="2884488"/>
            <a:ext cx="809625" cy="249237"/>
          </a:xfrm>
          <a:prstGeom prst="rect">
            <a:avLst/>
          </a:prstGeom>
          <a:noFill/>
          <a:ln w="9525">
            <a:noFill/>
            <a:miter lim="800000"/>
            <a:headEnd/>
            <a:tailEnd/>
          </a:ln>
        </p:spPr>
        <p:txBody>
          <a:bodyPr lIns="0" tIns="0" rIns="0" bIns="0"/>
          <a:lstStyle/>
          <a:p>
            <a:pPr algn="ctr"/>
            <a:r>
              <a:rPr lang="en-US" sz="800">
                <a:solidFill>
                  <a:srgbClr val="000000"/>
                </a:solidFill>
                <a:ea typeface="Times New Roman" pitchFamily="18" charset="0"/>
                <a:cs typeface="Constantia" pitchFamily="18" charset="0"/>
              </a:rPr>
              <a:t>Exhibit Manager</a:t>
            </a:r>
            <a:endParaRPr lang="en-US">
              <a:ea typeface="Times New Roman" pitchFamily="18" charset="0"/>
              <a:cs typeface="Constantia" pitchFamily="18" charset="0"/>
            </a:endParaRPr>
          </a:p>
        </p:txBody>
      </p:sp>
      <p:sp>
        <p:nvSpPr>
          <p:cNvPr id="19496" name="Rectangle 68"/>
          <p:cNvSpPr>
            <a:spLocks noChangeArrowheads="1"/>
          </p:cNvSpPr>
          <p:nvPr/>
        </p:nvSpPr>
        <p:spPr bwMode="auto">
          <a:xfrm>
            <a:off x="8148638" y="4291013"/>
            <a:ext cx="304800" cy="182562"/>
          </a:xfrm>
          <a:prstGeom prst="rect">
            <a:avLst/>
          </a:prstGeom>
          <a:noFill/>
          <a:ln w="9525">
            <a:noFill/>
            <a:miter lim="800000"/>
            <a:headEnd/>
            <a:tailEnd/>
          </a:ln>
        </p:spPr>
        <p:txBody>
          <a:bodyPr wrap="none" lIns="0" tIns="0" rIns="0" bIns="0">
            <a:spAutoFit/>
          </a:bodyPr>
          <a:lstStyle/>
          <a:p>
            <a:r>
              <a:rPr lang="en-US" sz="1200">
                <a:solidFill>
                  <a:srgbClr val="000000"/>
                </a:solidFill>
                <a:ea typeface="Times New Roman" pitchFamily="18" charset="0"/>
                <a:cs typeface="Constantia" pitchFamily="18" charset="0"/>
              </a:rPr>
              <a:t>TBD</a:t>
            </a:r>
            <a:endParaRPr lang="en-US">
              <a:ea typeface="Times New Roman" pitchFamily="18" charset="0"/>
              <a:cs typeface="Constantia" pitchFamily="18" charset="0"/>
            </a:endParaRPr>
          </a:p>
        </p:txBody>
      </p:sp>
      <p:sp>
        <p:nvSpPr>
          <p:cNvPr id="19497" name="Freeform 70"/>
          <p:cNvSpPr>
            <a:spLocks/>
          </p:cNvSpPr>
          <p:nvPr/>
        </p:nvSpPr>
        <p:spPr bwMode="auto">
          <a:xfrm>
            <a:off x="7162800" y="4191000"/>
            <a:ext cx="1514475" cy="446088"/>
          </a:xfrm>
          <a:custGeom>
            <a:avLst/>
            <a:gdLst>
              <a:gd name="T0" fmla="*/ 2147483647 w 2945"/>
              <a:gd name="T1" fmla="*/ 0 h 869"/>
              <a:gd name="T2" fmla="*/ 0 w 2945"/>
              <a:gd name="T3" fmla="*/ 2147483647 h 869"/>
              <a:gd name="T4" fmla="*/ 0 w 2945"/>
              <a:gd name="T5" fmla="*/ 2147483647 h 869"/>
              <a:gd name="T6" fmla="*/ 2147483647 w 2945"/>
              <a:gd name="T7" fmla="*/ 2147483647 h 869"/>
              <a:gd name="T8" fmla="*/ 2147483647 w 2945"/>
              <a:gd name="T9" fmla="*/ 2147483647 h 869"/>
              <a:gd name="T10" fmla="*/ 2147483647 w 2945"/>
              <a:gd name="T11" fmla="*/ 2147483647 h 869"/>
              <a:gd name="T12" fmla="*/ 2147483647 w 2945"/>
              <a:gd name="T13" fmla="*/ 2147483647 h 869"/>
              <a:gd name="T14" fmla="*/ 2147483647 w 2945"/>
              <a:gd name="T15" fmla="*/ 0 h 869"/>
              <a:gd name="T16" fmla="*/ 2147483647 w 2945"/>
              <a:gd name="T17" fmla="*/ 0 h 8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45"/>
              <a:gd name="T28" fmla="*/ 0 h 869"/>
              <a:gd name="T29" fmla="*/ 2945 w 2945"/>
              <a:gd name="T30" fmla="*/ 869 h 8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45" h="869">
                <a:moveTo>
                  <a:pt x="144" y="0"/>
                </a:moveTo>
                <a:cubicBezTo>
                  <a:pt x="64" y="0"/>
                  <a:pt x="0" y="65"/>
                  <a:pt x="0" y="145"/>
                </a:cubicBezTo>
                <a:lnTo>
                  <a:pt x="0" y="724"/>
                </a:lnTo>
                <a:cubicBezTo>
                  <a:pt x="0" y="804"/>
                  <a:pt x="64" y="869"/>
                  <a:pt x="144" y="869"/>
                </a:cubicBezTo>
                <a:lnTo>
                  <a:pt x="2801" y="869"/>
                </a:lnTo>
                <a:cubicBezTo>
                  <a:pt x="2881" y="869"/>
                  <a:pt x="2945" y="804"/>
                  <a:pt x="2945" y="724"/>
                </a:cubicBezTo>
                <a:lnTo>
                  <a:pt x="2945" y="145"/>
                </a:lnTo>
                <a:cubicBezTo>
                  <a:pt x="2945" y="65"/>
                  <a:pt x="2881" y="0"/>
                  <a:pt x="2801" y="0"/>
                </a:cubicBezTo>
                <a:lnTo>
                  <a:pt x="144" y="0"/>
                </a:lnTo>
                <a:close/>
              </a:path>
            </a:pathLst>
          </a:custGeom>
          <a:solidFill>
            <a:srgbClr val="5BC992"/>
          </a:solidFill>
          <a:ln w="0">
            <a:solidFill>
              <a:srgbClr val="000000"/>
            </a:solidFill>
            <a:round/>
            <a:headEnd/>
            <a:tailEnd/>
          </a:ln>
        </p:spPr>
        <p:txBody>
          <a:bodyPr/>
          <a:lstStyle/>
          <a:p>
            <a:endParaRPr lang="en-US"/>
          </a:p>
        </p:txBody>
      </p:sp>
      <p:sp>
        <p:nvSpPr>
          <p:cNvPr id="19498" name="Rectangle 72"/>
          <p:cNvSpPr>
            <a:spLocks noChangeArrowheads="1"/>
          </p:cNvSpPr>
          <p:nvPr/>
        </p:nvSpPr>
        <p:spPr bwMode="auto">
          <a:xfrm>
            <a:off x="7391400" y="4267200"/>
            <a:ext cx="1200150" cy="292100"/>
          </a:xfrm>
          <a:prstGeom prst="rect">
            <a:avLst/>
          </a:prstGeom>
          <a:noFill/>
          <a:ln w="9525">
            <a:noFill/>
            <a:miter lim="800000"/>
            <a:headEnd/>
            <a:tailEnd/>
          </a:ln>
        </p:spPr>
        <p:txBody>
          <a:bodyPr lIns="0" tIns="0" rIns="0" bIns="0"/>
          <a:lstStyle/>
          <a:p>
            <a:r>
              <a:rPr lang="en-US" sz="1200">
                <a:cs typeface="Times New Roman" pitchFamily="18" charset="0"/>
              </a:rPr>
              <a:t>Caroline Olsen</a:t>
            </a:r>
            <a:endParaRPr lang="en-US"/>
          </a:p>
        </p:txBody>
      </p:sp>
      <p:sp>
        <p:nvSpPr>
          <p:cNvPr id="19499" name="Rectangle 73"/>
          <p:cNvSpPr>
            <a:spLocks noChangeArrowheads="1"/>
          </p:cNvSpPr>
          <p:nvPr/>
        </p:nvSpPr>
        <p:spPr bwMode="auto">
          <a:xfrm>
            <a:off x="7391400" y="4495800"/>
            <a:ext cx="1106488" cy="396875"/>
          </a:xfrm>
          <a:prstGeom prst="rect">
            <a:avLst/>
          </a:prstGeom>
          <a:noFill/>
          <a:ln w="9525">
            <a:noFill/>
            <a:miter lim="800000"/>
            <a:headEnd/>
            <a:tailEnd/>
          </a:ln>
        </p:spPr>
        <p:txBody>
          <a:bodyPr lIns="0" tIns="0" rIns="0" bIns="0">
            <a:spAutoFit/>
          </a:bodyPr>
          <a:lstStyle/>
          <a:p>
            <a:r>
              <a:rPr lang="en-US" sz="800">
                <a:solidFill>
                  <a:srgbClr val="000000"/>
                </a:solidFill>
                <a:ea typeface="Times New Roman" pitchFamily="18" charset="0"/>
                <a:cs typeface="Constantia" pitchFamily="18" charset="0"/>
              </a:rPr>
              <a:t>Registration Coordinator</a:t>
            </a:r>
            <a:endParaRPr lang="en-US" sz="600">
              <a:ea typeface="Times New Roman" pitchFamily="18" charset="0"/>
              <a:cs typeface="Constantia" pitchFamily="18" charset="0"/>
            </a:endParaRPr>
          </a:p>
          <a:p>
            <a:pPr eaLnBrk="0" hangingPunct="0"/>
            <a:endParaRPr lang="en-US">
              <a:ea typeface="Times New Roman" pitchFamily="18" charset="0"/>
              <a:cs typeface="Constantia" pitchFamily="18" charset="0"/>
            </a:endParaRPr>
          </a:p>
        </p:txBody>
      </p:sp>
      <p:sp>
        <p:nvSpPr>
          <p:cNvPr id="19500" name="Freeform 74"/>
          <p:cNvSpPr>
            <a:spLocks/>
          </p:cNvSpPr>
          <p:nvPr/>
        </p:nvSpPr>
        <p:spPr bwMode="auto">
          <a:xfrm>
            <a:off x="4724400" y="1905000"/>
            <a:ext cx="2895600" cy="685800"/>
          </a:xfrm>
          <a:custGeom>
            <a:avLst/>
            <a:gdLst>
              <a:gd name="T0" fmla="*/ 2147483647 w 5380"/>
              <a:gd name="T1" fmla="*/ 2147483647 h 1099"/>
              <a:gd name="T2" fmla="*/ 0 w 5380"/>
              <a:gd name="T3" fmla="*/ 0 h 1099"/>
              <a:gd name="T4" fmla="*/ 0 60000 65536"/>
              <a:gd name="T5" fmla="*/ 0 60000 65536"/>
              <a:gd name="T6" fmla="*/ 0 w 5380"/>
              <a:gd name="T7" fmla="*/ 0 h 1099"/>
              <a:gd name="T8" fmla="*/ 5380 w 5380"/>
              <a:gd name="T9" fmla="*/ 1099 h 1099"/>
            </a:gdLst>
            <a:ahLst/>
            <a:cxnLst>
              <a:cxn ang="T4">
                <a:pos x="T0" y="T1"/>
              </a:cxn>
              <a:cxn ang="T5">
                <a:pos x="T2" y="T3"/>
              </a:cxn>
            </a:cxnLst>
            <a:rect l="T6" t="T7" r="T8" b="T9"/>
            <a:pathLst>
              <a:path w="5380" h="1099">
                <a:moveTo>
                  <a:pt x="5380" y="1099"/>
                </a:moveTo>
                <a:cubicBezTo>
                  <a:pt x="5380" y="550"/>
                  <a:pt x="2690" y="0"/>
                  <a:pt x="0" y="0"/>
                </a:cubicBezTo>
              </a:path>
            </a:pathLst>
          </a:custGeom>
          <a:noFill/>
          <a:ln w="13970">
            <a:solidFill>
              <a:srgbClr val="000000"/>
            </a:solidFill>
            <a:round/>
            <a:headEnd/>
            <a:tailEnd/>
          </a:ln>
        </p:spPr>
        <p:txBody>
          <a:bodyPr/>
          <a:lstStyle/>
          <a:p>
            <a:endParaRPr lang="en-US"/>
          </a:p>
        </p:txBody>
      </p:sp>
      <p:sp>
        <p:nvSpPr>
          <p:cNvPr id="19501" name="Freeform 75"/>
          <p:cNvSpPr>
            <a:spLocks/>
          </p:cNvSpPr>
          <p:nvPr/>
        </p:nvSpPr>
        <p:spPr bwMode="auto">
          <a:xfrm>
            <a:off x="1279525" y="1947863"/>
            <a:ext cx="1744663" cy="658812"/>
          </a:xfrm>
          <a:custGeom>
            <a:avLst/>
            <a:gdLst>
              <a:gd name="T0" fmla="*/ 0 w 2618"/>
              <a:gd name="T1" fmla="*/ 2147483647 h 992"/>
              <a:gd name="T2" fmla="*/ 0 w 2618"/>
              <a:gd name="T3" fmla="*/ 0 h 992"/>
              <a:gd name="T4" fmla="*/ 2147483647 w 2618"/>
              <a:gd name="T5" fmla="*/ 0 h 992"/>
              <a:gd name="T6" fmla="*/ 0 60000 65536"/>
              <a:gd name="T7" fmla="*/ 0 60000 65536"/>
              <a:gd name="T8" fmla="*/ 0 60000 65536"/>
              <a:gd name="T9" fmla="*/ 0 w 2618"/>
              <a:gd name="T10" fmla="*/ 0 h 992"/>
              <a:gd name="T11" fmla="*/ 2618 w 2618"/>
              <a:gd name="T12" fmla="*/ 992 h 992"/>
            </a:gdLst>
            <a:ahLst/>
            <a:cxnLst>
              <a:cxn ang="T6">
                <a:pos x="T0" y="T1"/>
              </a:cxn>
              <a:cxn ang="T7">
                <a:pos x="T2" y="T3"/>
              </a:cxn>
              <a:cxn ang="T8">
                <a:pos x="T4" y="T5"/>
              </a:cxn>
            </a:cxnLst>
            <a:rect l="T9" t="T10" r="T11" b="T12"/>
            <a:pathLst>
              <a:path w="2618" h="992">
                <a:moveTo>
                  <a:pt x="0" y="992"/>
                </a:moveTo>
                <a:lnTo>
                  <a:pt x="0" y="0"/>
                </a:lnTo>
                <a:lnTo>
                  <a:pt x="2618" y="0"/>
                </a:lnTo>
              </a:path>
            </a:pathLst>
          </a:custGeom>
          <a:noFill/>
          <a:ln w="14605">
            <a:solidFill>
              <a:srgbClr val="000000"/>
            </a:solidFill>
            <a:miter lim="800000"/>
            <a:headEnd/>
            <a:tailEnd/>
          </a:ln>
        </p:spPr>
        <p:txBody>
          <a:bodyPr/>
          <a:lstStyle/>
          <a:p>
            <a:endParaRPr lang="en-US"/>
          </a:p>
        </p:txBody>
      </p:sp>
      <p:sp>
        <p:nvSpPr>
          <p:cNvPr id="19502" name="Freeform 76"/>
          <p:cNvSpPr>
            <a:spLocks/>
          </p:cNvSpPr>
          <p:nvPr/>
        </p:nvSpPr>
        <p:spPr bwMode="auto">
          <a:xfrm>
            <a:off x="7848600" y="3352800"/>
            <a:ext cx="1143000" cy="533400"/>
          </a:xfrm>
          <a:custGeom>
            <a:avLst/>
            <a:gdLst>
              <a:gd name="T0" fmla="*/ 2147483647 w 2963"/>
              <a:gd name="T1" fmla="*/ 0 h 1100"/>
              <a:gd name="T2" fmla="*/ 0 w 2963"/>
              <a:gd name="T3" fmla="*/ 2147483647 h 1100"/>
              <a:gd name="T4" fmla="*/ 0 w 2963"/>
              <a:gd name="T5" fmla="*/ 2147483647 h 1100"/>
              <a:gd name="T6" fmla="*/ 2147483647 w 2963"/>
              <a:gd name="T7" fmla="*/ 2147483647 h 1100"/>
              <a:gd name="T8" fmla="*/ 2147483647 w 2963"/>
              <a:gd name="T9" fmla="*/ 2147483647 h 1100"/>
              <a:gd name="T10" fmla="*/ 2147483647 w 2963"/>
              <a:gd name="T11" fmla="*/ 2147483647 h 1100"/>
              <a:gd name="T12" fmla="*/ 2147483647 w 2963"/>
              <a:gd name="T13" fmla="*/ 2147483647 h 1100"/>
              <a:gd name="T14" fmla="*/ 2147483647 w 2963"/>
              <a:gd name="T15" fmla="*/ 0 h 1100"/>
              <a:gd name="T16" fmla="*/ 2147483647 w 2963"/>
              <a:gd name="T17" fmla="*/ 0 h 1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63"/>
              <a:gd name="T28" fmla="*/ 0 h 1100"/>
              <a:gd name="T29" fmla="*/ 2963 w 2963"/>
              <a:gd name="T30" fmla="*/ 1100 h 1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63" h="1100">
                <a:moveTo>
                  <a:pt x="184" y="0"/>
                </a:moveTo>
                <a:cubicBezTo>
                  <a:pt x="82" y="0"/>
                  <a:pt x="0" y="83"/>
                  <a:pt x="0" y="184"/>
                </a:cubicBezTo>
                <a:lnTo>
                  <a:pt x="0" y="917"/>
                </a:lnTo>
                <a:cubicBezTo>
                  <a:pt x="0" y="1018"/>
                  <a:pt x="82" y="1100"/>
                  <a:pt x="184" y="1100"/>
                </a:cubicBezTo>
                <a:lnTo>
                  <a:pt x="2779" y="1100"/>
                </a:lnTo>
                <a:cubicBezTo>
                  <a:pt x="2881" y="1100"/>
                  <a:pt x="2963" y="1018"/>
                  <a:pt x="2963" y="917"/>
                </a:cubicBezTo>
                <a:lnTo>
                  <a:pt x="2963" y="184"/>
                </a:lnTo>
                <a:cubicBezTo>
                  <a:pt x="2963" y="83"/>
                  <a:pt x="2881" y="0"/>
                  <a:pt x="2779" y="0"/>
                </a:cubicBezTo>
                <a:lnTo>
                  <a:pt x="184" y="0"/>
                </a:lnTo>
                <a:close/>
              </a:path>
            </a:pathLst>
          </a:custGeom>
          <a:solidFill>
            <a:srgbClr val="FF99CC"/>
          </a:solidFill>
          <a:ln w="0">
            <a:solidFill>
              <a:srgbClr val="000000"/>
            </a:solidFill>
            <a:round/>
            <a:headEnd/>
            <a:tailEnd/>
          </a:ln>
        </p:spPr>
        <p:txBody>
          <a:bodyPr/>
          <a:lstStyle/>
          <a:p>
            <a:endParaRPr lang="en-US"/>
          </a:p>
        </p:txBody>
      </p:sp>
      <p:sp>
        <p:nvSpPr>
          <p:cNvPr id="19503" name="Rectangle 77"/>
          <p:cNvSpPr>
            <a:spLocks noChangeArrowheads="1"/>
          </p:cNvSpPr>
          <p:nvPr/>
        </p:nvSpPr>
        <p:spPr bwMode="auto">
          <a:xfrm>
            <a:off x="7924800" y="3429000"/>
            <a:ext cx="523875" cy="182563"/>
          </a:xfrm>
          <a:prstGeom prst="rect">
            <a:avLst/>
          </a:prstGeom>
          <a:noFill/>
          <a:ln w="9525">
            <a:noFill/>
            <a:miter lim="800000"/>
            <a:headEnd/>
            <a:tailEnd/>
          </a:ln>
        </p:spPr>
        <p:txBody>
          <a:bodyPr wrap="none" lIns="0" tIns="0" rIns="0" bIns="0">
            <a:spAutoFit/>
          </a:bodyPr>
          <a:lstStyle/>
          <a:p>
            <a:r>
              <a:rPr lang="en-US" sz="1200">
                <a:solidFill>
                  <a:srgbClr val="000000"/>
                </a:solidFill>
                <a:ea typeface="Times New Roman" pitchFamily="18" charset="0"/>
                <a:cs typeface="Constantia" pitchFamily="18" charset="0"/>
              </a:rPr>
              <a:t>Brooke </a:t>
            </a:r>
            <a:endParaRPr lang="en-US">
              <a:ea typeface="Times New Roman" pitchFamily="18" charset="0"/>
              <a:cs typeface="Constantia" pitchFamily="18" charset="0"/>
            </a:endParaRPr>
          </a:p>
        </p:txBody>
      </p:sp>
      <p:sp>
        <p:nvSpPr>
          <p:cNvPr id="19504" name="Rectangle 78"/>
          <p:cNvSpPr>
            <a:spLocks noChangeArrowheads="1"/>
          </p:cNvSpPr>
          <p:nvPr/>
        </p:nvSpPr>
        <p:spPr bwMode="auto">
          <a:xfrm>
            <a:off x="8458200" y="3429000"/>
            <a:ext cx="523875" cy="182563"/>
          </a:xfrm>
          <a:prstGeom prst="rect">
            <a:avLst/>
          </a:prstGeom>
          <a:noFill/>
          <a:ln w="9525">
            <a:noFill/>
            <a:miter lim="800000"/>
            <a:headEnd/>
            <a:tailEnd/>
          </a:ln>
        </p:spPr>
        <p:txBody>
          <a:bodyPr wrap="none" lIns="0" tIns="0" rIns="0" bIns="0">
            <a:spAutoFit/>
          </a:bodyPr>
          <a:lstStyle/>
          <a:p>
            <a:r>
              <a:rPr lang="en-US" sz="1200">
                <a:solidFill>
                  <a:srgbClr val="000000"/>
                </a:solidFill>
                <a:ea typeface="Times New Roman" pitchFamily="18" charset="0"/>
                <a:cs typeface="Constantia" pitchFamily="18" charset="0"/>
              </a:rPr>
              <a:t>Bilofsky</a:t>
            </a:r>
            <a:endParaRPr lang="en-US">
              <a:ea typeface="Times New Roman" pitchFamily="18" charset="0"/>
              <a:cs typeface="Constantia" pitchFamily="18" charset="0"/>
            </a:endParaRPr>
          </a:p>
        </p:txBody>
      </p:sp>
      <p:sp>
        <p:nvSpPr>
          <p:cNvPr id="19505" name="Rectangle 79"/>
          <p:cNvSpPr>
            <a:spLocks noChangeArrowheads="1"/>
          </p:cNvSpPr>
          <p:nvPr/>
        </p:nvSpPr>
        <p:spPr bwMode="auto">
          <a:xfrm>
            <a:off x="7848600" y="3657600"/>
            <a:ext cx="923330" cy="123111"/>
          </a:xfrm>
          <a:prstGeom prst="rect">
            <a:avLst/>
          </a:prstGeom>
          <a:noFill/>
          <a:ln w="9525">
            <a:noFill/>
            <a:miter lim="800000"/>
            <a:headEnd/>
            <a:tailEnd/>
          </a:ln>
        </p:spPr>
        <p:txBody>
          <a:bodyPr wrap="none" lIns="0" tIns="0" rIns="0" bIns="0">
            <a:spAutoFit/>
          </a:bodyPr>
          <a:lstStyle/>
          <a:p>
            <a:r>
              <a:rPr lang="en-US" sz="800" dirty="0">
                <a:solidFill>
                  <a:srgbClr val="000000"/>
                </a:solidFill>
                <a:ea typeface="Times New Roman" pitchFamily="18" charset="0"/>
                <a:cs typeface="Constantia" pitchFamily="18" charset="0"/>
              </a:rPr>
              <a:t> Asst. Mtg. </a:t>
            </a:r>
            <a:r>
              <a:rPr lang="en-US" sz="800" dirty="0" smtClean="0">
                <a:solidFill>
                  <a:srgbClr val="000000"/>
                </a:solidFill>
                <a:ea typeface="Times New Roman" pitchFamily="18" charset="0"/>
                <a:cs typeface="Constantia" pitchFamily="18" charset="0"/>
              </a:rPr>
              <a:t>Manager</a:t>
            </a:r>
            <a:endParaRPr lang="en-US" dirty="0">
              <a:ea typeface="Times New Roman" pitchFamily="18" charset="0"/>
              <a:cs typeface="Constantia" pitchFamily="18" charset="0"/>
            </a:endParaRPr>
          </a:p>
        </p:txBody>
      </p:sp>
      <p:sp>
        <p:nvSpPr>
          <p:cNvPr id="19506" name="Rectangle 80"/>
          <p:cNvSpPr>
            <a:spLocks noChangeArrowheads="1"/>
          </p:cNvSpPr>
          <p:nvPr/>
        </p:nvSpPr>
        <p:spPr bwMode="auto">
          <a:xfrm>
            <a:off x="9144000" y="3810000"/>
            <a:ext cx="69850" cy="180975"/>
          </a:xfrm>
          <a:prstGeom prst="rect">
            <a:avLst/>
          </a:prstGeom>
          <a:noFill/>
          <a:ln w="9525">
            <a:noFill/>
            <a:miter lim="800000"/>
            <a:headEnd/>
            <a:tailEnd/>
          </a:ln>
        </p:spPr>
        <p:txBody>
          <a:bodyPr wrap="none" lIns="0" tIns="0" rIns="0" bIns="0">
            <a:spAutoFit/>
          </a:bodyPr>
          <a:lstStyle/>
          <a:p>
            <a:endParaRPr lang="en-US"/>
          </a:p>
        </p:txBody>
      </p:sp>
      <p:sp>
        <p:nvSpPr>
          <p:cNvPr id="19507" name="Rectangle 81"/>
          <p:cNvSpPr>
            <a:spLocks noChangeArrowheads="1"/>
          </p:cNvSpPr>
          <p:nvPr/>
        </p:nvSpPr>
        <p:spPr bwMode="auto">
          <a:xfrm>
            <a:off x="5991225" y="3162300"/>
            <a:ext cx="69850" cy="180975"/>
          </a:xfrm>
          <a:prstGeom prst="rect">
            <a:avLst/>
          </a:prstGeom>
          <a:noFill/>
          <a:ln w="9525">
            <a:noFill/>
            <a:miter lim="800000"/>
            <a:headEnd/>
            <a:tailEnd/>
          </a:ln>
        </p:spPr>
        <p:txBody>
          <a:bodyPr wrap="none" lIns="0" tIns="0" rIns="0" bIns="0">
            <a:spAutoFit/>
          </a:bodyPr>
          <a:lstStyle/>
          <a:p>
            <a:endParaRPr lang="en-US"/>
          </a:p>
        </p:txBody>
      </p:sp>
      <p:sp>
        <p:nvSpPr>
          <p:cNvPr id="19508" name="Freeform 82"/>
          <p:cNvSpPr>
            <a:spLocks/>
          </p:cNvSpPr>
          <p:nvPr/>
        </p:nvSpPr>
        <p:spPr bwMode="auto">
          <a:xfrm>
            <a:off x="6705600" y="2514600"/>
            <a:ext cx="1528763" cy="446088"/>
          </a:xfrm>
          <a:custGeom>
            <a:avLst/>
            <a:gdLst>
              <a:gd name="T0" fmla="*/ 2147483647 w 2973"/>
              <a:gd name="T1" fmla="*/ 0 h 869"/>
              <a:gd name="T2" fmla="*/ 0 w 2973"/>
              <a:gd name="T3" fmla="*/ 2147483647 h 869"/>
              <a:gd name="T4" fmla="*/ 0 w 2973"/>
              <a:gd name="T5" fmla="*/ 2147483647 h 869"/>
              <a:gd name="T6" fmla="*/ 2147483647 w 2973"/>
              <a:gd name="T7" fmla="*/ 2147483647 h 869"/>
              <a:gd name="T8" fmla="*/ 2147483647 w 2973"/>
              <a:gd name="T9" fmla="*/ 2147483647 h 869"/>
              <a:gd name="T10" fmla="*/ 2147483647 w 2973"/>
              <a:gd name="T11" fmla="*/ 2147483647 h 869"/>
              <a:gd name="T12" fmla="*/ 2147483647 w 2973"/>
              <a:gd name="T13" fmla="*/ 2147483647 h 869"/>
              <a:gd name="T14" fmla="*/ 2147483647 w 2973"/>
              <a:gd name="T15" fmla="*/ 0 h 869"/>
              <a:gd name="T16" fmla="*/ 2147483647 w 2973"/>
              <a:gd name="T17" fmla="*/ 0 h 8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73"/>
              <a:gd name="T28" fmla="*/ 0 h 869"/>
              <a:gd name="T29" fmla="*/ 2973 w 2973"/>
              <a:gd name="T30" fmla="*/ 869 h 8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73" h="869">
                <a:moveTo>
                  <a:pt x="145" y="0"/>
                </a:moveTo>
                <a:cubicBezTo>
                  <a:pt x="65" y="0"/>
                  <a:pt x="0" y="65"/>
                  <a:pt x="0" y="145"/>
                </a:cubicBezTo>
                <a:lnTo>
                  <a:pt x="0" y="724"/>
                </a:lnTo>
                <a:cubicBezTo>
                  <a:pt x="0" y="804"/>
                  <a:pt x="65" y="869"/>
                  <a:pt x="145" y="869"/>
                </a:cubicBezTo>
                <a:lnTo>
                  <a:pt x="2828" y="869"/>
                </a:lnTo>
                <a:cubicBezTo>
                  <a:pt x="2908" y="869"/>
                  <a:pt x="2973" y="804"/>
                  <a:pt x="2973" y="724"/>
                </a:cubicBezTo>
                <a:lnTo>
                  <a:pt x="2973" y="145"/>
                </a:lnTo>
                <a:cubicBezTo>
                  <a:pt x="2973" y="65"/>
                  <a:pt x="2908" y="0"/>
                  <a:pt x="2828" y="0"/>
                </a:cubicBezTo>
                <a:lnTo>
                  <a:pt x="145" y="0"/>
                </a:lnTo>
                <a:close/>
              </a:path>
            </a:pathLst>
          </a:custGeom>
          <a:solidFill>
            <a:srgbClr val="00CCFF"/>
          </a:solidFill>
          <a:ln w="0">
            <a:solidFill>
              <a:srgbClr val="000000"/>
            </a:solidFill>
            <a:round/>
            <a:headEnd/>
            <a:tailEnd/>
          </a:ln>
        </p:spPr>
        <p:txBody>
          <a:bodyPr/>
          <a:lstStyle/>
          <a:p>
            <a:endParaRPr lang="en-US"/>
          </a:p>
        </p:txBody>
      </p:sp>
      <p:sp>
        <p:nvSpPr>
          <p:cNvPr id="19509" name="Freeform 83"/>
          <p:cNvSpPr>
            <a:spLocks/>
          </p:cNvSpPr>
          <p:nvPr/>
        </p:nvSpPr>
        <p:spPr bwMode="auto">
          <a:xfrm>
            <a:off x="6705600" y="2514600"/>
            <a:ext cx="1528763" cy="446088"/>
          </a:xfrm>
          <a:custGeom>
            <a:avLst/>
            <a:gdLst>
              <a:gd name="T0" fmla="*/ 2147483647 w 2973"/>
              <a:gd name="T1" fmla="*/ 0 h 869"/>
              <a:gd name="T2" fmla="*/ 0 w 2973"/>
              <a:gd name="T3" fmla="*/ 2147483647 h 869"/>
              <a:gd name="T4" fmla="*/ 0 w 2973"/>
              <a:gd name="T5" fmla="*/ 2147483647 h 869"/>
              <a:gd name="T6" fmla="*/ 2147483647 w 2973"/>
              <a:gd name="T7" fmla="*/ 2147483647 h 869"/>
              <a:gd name="T8" fmla="*/ 2147483647 w 2973"/>
              <a:gd name="T9" fmla="*/ 2147483647 h 869"/>
              <a:gd name="T10" fmla="*/ 2147483647 w 2973"/>
              <a:gd name="T11" fmla="*/ 2147483647 h 869"/>
              <a:gd name="T12" fmla="*/ 2147483647 w 2973"/>
              <a:gd name="T13" fmla="*/ 2147483647 h 869"/>
              <a:gd name="T14" fmla="*/ 2147483647 w 2973"/>
              <a:gd name="T15" fmla="*/ 0 h 869"/>
              <a:gd name="T16" fmla="*/ 2147483647 w 2973"/>
              <a:gd name="T17" fmla="*/ 0 h 8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73"/>
              <a:gd name="T28" fmla="*/ 0 h 869"/>
              <a:gd name="T29" fmla="*/ 2973 w 2973"/>
              <a:gd name="T30" fmla="*/ 869 h 8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73" h="869">
                <a:moveTo>
                  <a:pt x="145" y="0"/>
                </a:moveTo>
                <a:cubicBezTo>
                  <a:pt x="65" y="0"/>
                  <a:pt x="0" y="65"/>
                  <a:pt x="0" y="145"/>
                </a:cubicBezTo>
                <a:lnTo>
                  <a:pt x="0" y="724"/>
                </a:lnTo>
                <a:cubicBezTo>
                  <a:pt x="0" y="804"/>
                  <a:pt x="65" y="869"/>
                  <a:pt x="145" y="869"/>
                </a:cubicBezTo>
                <a:lnTo>
                  <a:pt x="2828" y="869"/>
                </a:lnTo>
                <a:cubicBezTo>
                  <a:pt x="2908" y="869"/>
                  <a:pt x="2973" y="804"/>
                  <a:pt x="2973" y="724"/>
                </a:cubicBezTo>
                <a:lnTo>
                  <a:pt x="2973" y="145"/>
                </a:lnTo>
                <a:cubicBezTo>
                  <a:pt x="2973" y="65"/>
                  <a:pt x="2908" y="0"/>
                  <a:pt x="2828" y="0"/>
                </a:cubicBezTo>
                <a:lnTo>
                  <a:pt x="145" y="0"/>
                </a:lnTo>
                <a:close/>
              </a:path>
            </a:pathLst>
          </a:custGeom>
          <a:noFill/>
          <a:ln w="16510" cap="rnd">
            <a:solidFill>
              <a:srgbClr val="000000"/>
            </a:solidFill>
            <a:round/>
            <a:headEnd/>
            <a:tailEnd/>
          </a:ln>
        </p:spPr>
        <p:txBody>
          <a:bodyPr/>
          <a:lstStyle/>
          <a:p>
            <a:endParaRPr lang="en-US"/>
          </a:p>
        </p:txBody>
      </p:sp>
      <p:sp>
        <p:nvSpPr>
          <p:cNvPr id="19510" name="Rectangle 84"/>
          <p:cNvSpPr>
            <a:spLocks noChangeArrowheads="1"/>
          </p:cNvSpPr>
          <p:nvPr/>
        </p:nvSpPr>
        <p:spPr bwMode="auto">
          <a:xfrm>
            <a:off x="7010400" y="2590800"/>
            <a:ext cx="990600" cy="182563"/>
          </a:xfrm>
          <a:prstGeom prst="rect">
            <a:avLst/>
          </a:prstGeom>
          <a:noFill/>
          <a:ln w="9525">
            <a:noFill/>
            <a:miter lim="800000"/>
            <a:headEnd/>
            <a:tailEnd/>
          </a:ln>
        </p:spPr>
        <p:txBody>
          <a:bodyPr lIns="0" tIns="0" rIns="0" bIns="0">
            <a:spAutoFit/>
          </a:bodyPr>
          <a:lstStyle/>
          <a:p>
            <a:r>
              <a:rPr lang="en-US" sz="1200">
                <a:solidFill>
                  <a:srgbClr val="000000"/>
                </a:solidFill>
                <a:ea typeface="Times New Roman" pitchFamily="18" charset="0"/>
                <a:cs typeface="Constantia" pitchFamily="18" charset="0"/>
              </a:rPr>
              <a:t>Debi  Maines</a:t>
            </a:r>
            <a:endParaRPr lang="en-US">
              <a:ea typeface="Times New Roman" pitchFamily="18" charset="0"/>
              <a:cs typeface="Constantia" pitchFamily="18" charset="0"/>
            </a:endParaRPr>
          </a:p>
        </p:txBody>
      </p:sp>
      <p:sp>
        <p:nvSpPr>
          <p:cNvPr id="19511" name="Rectangle 85"/>
          <p:cNvSpPr>
            <a:spLocks noChangeArrowheads="1"/>
          </p:cNvSpPr>
          <p:nvPr/>
        </p:nvSpPr>
        <p:spPr bwMode="auto">
          <a:xfrm>
            <a:off x="7086600" y="2819400"/>
            <a:ext cx="912813" cy="122238"/>
          </a:xfrm>
          <a:prstGeom prst="rect">
            <a:avLst/>
          </a:prstGeom>
          <a:noFill/>
          <a:ln w="9525">
            <a:noFill/>
            <a:miter lim="800000"/>
            <a:headEnd/>
            <a:tailEnd/>
          </a:ln>
        </p:spPr>
        <p:txBody>
          <a:bodyPr wrap="none" lIns="0" tIns="0" rIns="0" bIns="0">
            <a:spAutoFit/>
          </a:bodyPr>
          <a:lstStyle/>
          <a:p>
            <a:r>
              <a:rPr lang="en-US" sz="800">
                <a:solidFill>
                  <a:srgbClr val="000000"/>
                </a:solidFill>
                <a:ea typeface="Times New Roman" pitchFamily="18" charset="0"/>
                <a:cs typeface="Constantia" pitchFamily="18" charset="0"/>
              </a:rPr>
              <a:t>Director of Meetings</a:t>
            </a:r>
            <a:endParaRPr lang="en-US">
              <a:ea typeface="Times New Roman" pitchFamily="18" charset="0"/>
              <a:cs typeface="Constantia" pitchFamily="18" charset="0"/>
            </a:endParaRPr>
          </a:p>
        </p:txBody>
      </p:sp>
      <p:sp>
        <p:nvSpPr>
          <p:cNvPr id="19512" name="Line 94"/>
          <p:cNvSpPr>
            <a:spLocks noChangeShapeType="1"/>
          </p:cNvSpPr>
          <p:nvPr/>
        </p:nvSpPr>
        <p:spPr bwMode="auto">
          <a:xfrm flipH="1">
            <a:off x="3881438" y="1135063"/>
            <a:ext cx="1587" cy="600075"/>
          </a:xfrm>
          <a:prstGeom prst="line">
            <a:avLst/>
          </a:prstGeom>
          <a:noFill/>
          <a:ln w="14605">
            <a:solidFill>
              <a:srgbClr val="000000"/>
            </a:solidFill>
            <a:round/>
            <a:headEnd/>
            <a:tailEnd/>
          </a:ln>
        </p:spPr>
        <p:txBody>
          <a:bodyPr/>
          <a:lstStyle/>
          <a:p>
            <a:endParaRPr lang="en-US"/>
          </a:p>
        </p:txBody>
      </p:sp>
      <p:sp>
        <p:nvSpPr>
          <p:cNvPr id="19513" name="Line 95"/>
          <p:cNvSpPr>
            <a:spLocks noChangeShapeType="1"/>
          </p:cNvSpPr>
          <p:nvPr/>
        </p:nvSpPr>
        <p:spPr bwMode="auto">
          <a:xfrm flipH="1">
            <a:off x="3881438" y="2162175"/>
            <a:ext cx="0" cy="201613"/>
          </a:xfrm>
          <a:prstGeom prst="line">
            <a:avLst/>
          </a:prstGeom>
          <a:noFill/>
          <a:ln w="14605">
            <a:solidFill>
              <a:srgbClr val="000000"/>
            </a:solidFill>
            <a:round/>
            <a:headEnd/>
            <a:tailEnd/>
          </a:ln>
        </p:spPr>
        <p:txBody>
          <a:bodyPr/>
          <a:lstStyle/>
          <a:p>
            <a:endParaRPr lang="en-US"/>
          </a:p>
        </p:txBody>
      </p:sp>
      <p:sp>
        <p:nvSpPr>
          <p:cNvPr id="19514" name="Freeform 96"/>
          <p:cNvSpPr>
            <a:spLocks noEditPoints="1"/>
          </p:cNvSpPr>
          <p:nvPr/>
        </p:nvSpPr>
        <p:spPr bwMode="auto">
          <a:xfrm>
            <a:off x="3876675" y="1427163"/>
            <a:ext cx="850900" cy="15875"/>
          </a:xfrm>
          <a:custGeom>
            <a:avLst/>
            <a:gdLst>
              <a:gd name="T0" fmla="*/ 2147483647 w 1277"/>
              <a:gd name="T1" fmla="*/ 2147483647 h 23"/>
              <a:gd name="T2" fmla="*/ 2147483647 w 1277"/>
              <a:gd name="T3" fmla="*/ 2147483647 h 23"/>
              <a:gd name="T4" fmla="*/ 2147483647 w 1277"/>
              <a:gd name="T5" fmla="*/ 0 h 23"/>
              <a:gd name="T6" fmla="*/ 2147483647 w 1277"/>
              <a:gd name="T7" fmla="*/ 0 h 23"/>
              <a:gd name="T8" fmla="*/ 2147483647 w 1277"/>
              <a:gd name="T9" fmla="*/ 2147483647 h 23"/>
              <a:gd name="T10" fmla="*/ 2147483647 w 1277"/>
              <a:gd name="T11" fmla="*/ 2147483647 h 23"/>
              <a:gd name="T12" fmla="*/ 2147483647 w 1277"/>
              <a:gd name="T13" fmla="*/ 2147483647 h 23"/>
              <a:gd name="T14" fmla="*/ 2147483647 w 1277"/>
              <a:gd name="T15" fmla="*/ 0 h 23"/>
              <a:gd name="T16" fmla="*/ 2147483647 w 1277"/>
              <a:gd name="T17" fmla="*/ 0 h 23"/>
              <a:gd name="T18" fmla="*/ 2147483647 w 1277"/>
              <a:gd name="T19" fmla="*/ 2147483647 h 23"/>
              <a:gd name="T20" fmla="*/ 2147483647 w 1277"/>
              <a:gd name="T21" fmla="*/ 2147483647 h 23"/>
              <a:gd name="T22" fmla="*/ 2147483647 w 1277"/>
              <a:gd name="T23" fmla="*/ 2147483647 h 23"/>
              <a:gd name="T24" fmla="*/ 2147483647 w 1277"/>
              <a:gd name="T25" fmla="*/ 0 h 23"/>
              <a:gd name="T26" fmla="*/ 2147483647 w 1277"/>
              <a:gd name="T27" fmla="*/ 0 h 23"/>
              <a:gd name="T28" fmla="*/ 2147483647 w 1277"/>
              <a:gd name="T29" fmla="*/ 2147483647 h 23"/>
              <a:gd name="T30" fmla="*/ 2147483647 w 1277"/>
              <a:gd name="T31" fmla="*/ 2147483647 h 23"/>
              <a:gd name="T32" fmla="*/ 2147483647 w 1277"/>
              <a:gd name="T33" fmla="*/ 2147483647 h 23"/>
              <a:gd name="T34" fmla="*/ 2147483647 w 1277"/>
              <a:gd name="T35" fmla="*/ 0 h 23"/>
              <a:gd name="T36" fmla="*/ 2147483647 w 1277"/>
              <a:gd name="T37" fmla="*/ 0 h 23"/>
              <a:gd name="T38" fmla="*/ 2147483647 w 1277"/>
              <a:gd name="T39" fmla="*/ 2147483647 h 23"/>
              <a:gd name="T40" fmla="*/ 2147483647 w 1277"/>
              <a:gd name="T41" fmla="*/ 2147483647 h 23"/>
              <a:gd name="T42" fmla="*/ 2147483647 w 1277"/>
              <a:gd name="T43" fmla="*/ 2147483647 h 23"/>
              <a:gd name="T44" fmla="*/ 2147483647 w 1277"/>
              <a:gd name="T45" fmla="*/ 0 h 23"/>
              <a:gd name="T46" fmla="*/ 2147483647 w 1277"/>
              <a:gd name="T47" fmla="*/ 0 h 23"/>
              <a:gd name="T48" fmla="*/ 2147483647 w 1277"/>
              <a:gd name="T49" fmla="*/ 2147483647 h 23"/>
              <a:gd name="T50" fmla="*/ 2147483647 w 1277"/>
              <a:gd name="T51" fmla="*/ 2147483647 h 23"/>
              <a:gd name="T52" fmla="*/ 2147483647 w 1277"/>
              <a:gd name="T53" fmla="*/ 2147483647 h 23"/>
              <a:gd name="T54" fmla="*/ 2147483647 w 1277"/>
              <a:gd name="T55" fmla="*/ 0 h 23"/>
              <a:gd name="T56" fmla="*/ 2147483647 w 1277"/>
              <a:gd name="T57" fmla="*/ 0 h 23"/>
              <a:gd name="T58" fmla="*/ 2147483647 w 1277"/>
              <a:gd name="T59" fmla="*/ 2147483647 h 23"/>
              <a:gd name="T60" fmla="*/ 2147483647 w 1277"/>
              <a:gd name="T61" fmla="*/ 2147483647 h 23"/>
              <a:gd name="T62" fmla="*/ 2147483647 w 1277"/>
              <a:gd name="T63" fmla="*/ 2147483647 h 23"/>
              <a:gd name="T64" fmla="*/ 2147483647 w 1277"/>
              <a:gd name="T65" fmla="*/ 0 h 23"/>
              <a:gd name="T66" fmla="*/ 2147483647 w 1277"/>
              <a:gd name="T67" fmla="*/ 0 h 23"/>
              <a:gd name="T68" fmla="*/ 2147483647 w 1277"/>
              <a:gd name="T69" fmla="*/ 2147483647 h 23"/>
              <a:gd name="T70" fmla="*/ 2147483647 w 1277"/>
              <a:gd name="T71" fmla="*/ 2147483647 h 23"/>
              <a:gd name="T72" fmla="*/ 2147483647 w 1277"/>
              <a:gd name="T73" fmla="*/ 2147483647 h 23"/>
              <a:gd name="T74" fmla="*/ 2147483647 w 1277"/>
              <a:gd name="T75" fmla="*/ 0 h 23"/>
              <a:gd name="T76" fmla="*/ 2147483647 w 1277"/>
              <a:gd name="T77" fmla="*/ 0 h 23"/>
              <a:gd name="T78" fmla="*/ 2147483647 w 1277"/>
              <a:gd name="T79" fmla="*/ 2147483647 h 23"/>
              <a:gd name="T80" fmla="*/ 2147483647 w 1277"/>
              <a:gd name="T81" fmla="*/ 2147483647 h 23"/>
              <a:gd name="T82" fmla="*/ 0 w 1277"/>
              <a:gd name="T83" fmla="*/ 2147483647 h 23"/>
              <a:gd name="T84" fmla="*/ 0 w 1277"/>
              <a:gd name="T85" fmla="*/ 0 h 23"/>
              <a:gd name="T86" fmla="*/ 2147483647 w 1277"/>
              <a:gd name="T87" fmla="*/ 0 h 23"/>
              <a:gd name="T88" fmla="*/ 2147483647 w 1277"/>
              <a:gd name="T89" fmla="*/ 2147483647 h 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7"/>
              <a:gd name="T136" fmla="*/ 0 h 23"/>
              <a:gd name="T137" fmla="*/ 1277 w 1277"/>
              <a:gd name="T138" fmla="*/ 23 h 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7" h="23">
                <a:moveTo>
                  <a:pt x="1277" y="23"/>
                </a:moveTo>
                <a:lnTo>
                  <a:pt x="1186" y="23"/>
                </a:lnTo>
                <a:lnTo>
                  <a:pt x="1186" y="0"/>
                </a:lnTo>
                <a:lnTo>
                  <a:pt x="1277" y="0"/>
                </a:lnTo>
                <a:lnTo>
                  <a:pt x="1277" y="23"/>
                </a:lnTo>
                <a:close/>
                <a:moveTo>
                  <a:pt x="1119" y="23"/>
                </a:moveTo>
                <a:lnTo>
                  <a:pt x="1029" y="23"/>
                </a:lnTo>
                <a:lnTo>
                  <a:pt x="1029" y="0"/>
                </a:lnTo>
                <a:lnTo>
                  <a:pt x="1119" y="0"/>
                </a:lnTo>
                <a:lnTo>
                  <a:pt x="1119" y="23"/>
                </a:lnTo>
                <a:close/>
                <a:moveTo>
                  <a:pt x="961" y="23"/>
                </a:moveTo>
                <a:lnTo>
                  <a:pt x="872" y="23"/>
                </a:lnTo>
                <a:lnTo>
                  <a:pt x="872" y="0"/>
                </a:lnTo>
                <a:lnTo>
                  <a:pt x="961" y="0"/>
                </a:lnTo>
                <a:lnTo>
                  <a:pt x="961" y="23"/>
                </a:lnTo>
                <a:close/>
                <a:moveTo>
                  <a:pt x="804" y="23"/>
                </a:moveTo>
                <a:lnTo>
                  <a:pt x="714" y="23"/>
                </a:lnTo>
                <a:lnTo>
                  <a:pt x="714" y="0"/>
                </a:lnTo>
                <a:lnTo>
                  <a:pt x="804" y="0"/>
                </a:lnTo>
                <a:lnTo>
                  <a:pt x="804" y="23"/>
                </a:lnTo>
                <a:close/>
                <a:moveTo>
                  <a:pt x="646" y="23"/>
                </a:moveTo>
                <a:lnTo>
                  <a:pt x="556" y="23"/>
                </a:lnTo>
                <a:lnTo>
                  <a:pt x="556" y="0"/>
                </a:lnTo>
                <a:lnTo>
                  <a:pt x="646" y="0"/>
                </a:lnTo>
                <a:lnTo>
                  <a:pt x="646" y="23"/>
                </a:lnTo>
                <a:close/>
                <a:moveTo>
                  <a:pt x="489" y="23"/>
                </a:moveTo>
                <a:lnTo>
                  <a:pt x="399" y="23"/>
                </a:lnTo>
                <a:lnTo>
                  <a:pt x="399" y="0"/>
                </a:lnTo>
                <a:lnTo>
                  <a:pt x="489" y="0"/>
                </a:lnTo>
                <a:lnTo>
                  <a:pt x="489" y="23"/>
                </a:lnTo>
                <a:close/>
                <a:moveTo>
                  <a:pt x="331" y="23"/>
                </a:moveTo>
                <a:lnTo>
                  <a:pt x="241" y="23"/>
                </a:lnTo>
                <a:lnTo>
                  <a:pt x="241" y="0"/>
                </a:lnTo>
                <a:lnTo>
                  <a:pt x="331" y="0"/>
                </a:lnTo>
                <a:lnTo>
                  <a:pt x="331" y="23"/>
                </a:lnTo>
                <a:close/>
                <a:moveTo>
                  <a:pt x="174" y="23"/>
                </a:moveTo>
                <a:lnTo>
                  <a:pt x="84" y="23"/>
                </a:lnTo>
                <a:lnTo>
                  <a:pt x="84" y="0"/>
                </a:lnTo>
                <a:lnTo>
                  <a:pt x="174" y="0"/>
                </a:lnTo>
                <a:lnTo>
                  <a:pt x="174" y="23"/>
                </a:lnTo>
                <a:close/>
                <a:moveTo>
                  <a:pt x="16" y="23"/>
                </a:moveTo>
                <a:lnTo>
                  <a:pt x="0" y="23"/>
                </a:lnTo>
                <a:lnTo>
                  <a:pt x="0" y="0"/>
                </a:lnTo>
                <a:lnTo>
                  <a:pt x="16" y="0"/>
                </a:lnTo>
                <a:lnTo>
                  <a:pt x="16" y="23"/>
                </a:lnTo>
                <a:close/>
              </a:path>
            </a:pathLst>
          </a:custGeom>
          <a:solidFill>
            <a:srgbClr val="000000"/>
          </a:solidFill>
          <a:ln w="1270">
            <a:solidFill>
              <a:srgbClr val="000000"/>
            </a:solidFill>
            <a:bevel/>
            <a:headEnd/>
            <a:tailEnd/>
          </a:ln>
        </p:spPr>
        <p:txBody>
          <a:bodyPr/>
          <a:lstStyle/>
          <a:p>
            <a:endParaRPr lang="en-US"/>
          </a:p>
        </p:txBody>
      </p:sp>
      <p:sp>
        <p:nvSpPr>
          <p:cNvPr id="19515" name="Rectangle 99"/>
          <p:cNvSpPr>
            <a:spLocks noChangeArrowheads="1"/>
          </p:cNvSpPr>
          <p:nvPr/>
        </p:nvSpPr>
        <p:spPr bwMode="auto">
          <a:xfrm>
            <a:off x="1644448" y="5943600"/>
            <a:ext cx="1447800" cy="685800"/>
          </a:xfrm>
          <a:prstGeom prst="rect">
            <a:avLst/>
          </a:prstGeom>
          <a:solidFill>
            <a:srgbClr val="FFFF00"/>
          </a:solidFill>
          <a:ln w="9525">
            <a:solidFill>
              <a:srgbClr val="000000"/>
            </a:solidFill>
            <a:miter lim="800000"/>
            <a:headEnd/>
            <a:tailEnd/>
          </a:ln>
        </p:spPr>
        <p:txBody>
          <a:bodyPr/>
          <a:lstStyle/>
          <a:p>
            <a:pPr algn="ctr" eaLnBrk="0" hangingPunct="0"/>
            <a:r>
              <a:rPr lang="en-US" sz="1100" b="1" dirty="0" smtClean="0">
                <a:cs typeface="Times New Roman" pitchFamily="18" charset="0"/>
              </a:rPr>
              <a:t>Education </a:t>
            </a:r>
            <a:r>
              <a:rPr lang="en-US" sz="1100" b="1" dirty="0">
                <a:cs typeface="Times New Roman" pitchFamily="18" charset="0"/>
              </a:rPr>
              <a:t>Director</a:t>
            </a:r>
            <a:endParaRPr lang="en-US" sz="1100" b="1" dirty="0"/>
          </a:p>
          <a:p>
            <a:pPr algn="ctr" eaLnBrk="0" hangingPunct="0"/>
            <a:r>
              <a:rPr lang="en-US" sz="1000" dirty="0">
                <a:cs typeface="Times New Roman" pitchFamily="18" charset="0"/>
              </a:rPr>
              <a:t>Dorothy Caputo</a:t>
            </a:r>
            <a:endParaRPr lang="en-US" sz="1000" dirty="0"/>
          </a:p>
        </p:txBody>
      </p:sp>
      <p:sp>
        <p:nvSpPr>
          <p:cNvPr id="19516" name="Rectangle 100"/>
          <p:cNvSpPr>
            <a:spLocks noChangeArrowheads="1"/>
          </p:cNvSpPr>
          <p:nvPr/>
        </p:nvSpPr>
        <p:spPr bwMode="auto">
          <a:xfrm>
            <a:off x="291436" y="5948136"/>
            <a:ext cx="1295400" cy="685800"/>
          </a:xfrm>
          <a:prstGeom prst="rect">
            <a:avLst/>
          </a:prstGeom>
          <a:solidFill>
            <a:srgbClr val="FFFF00"/>
          </a:solidFill>
          <a:ln w="9525">
            <a:solidFill>
              <a:srgbClr val="000000"/>
            </a:solidFill>
            <a:miter lim="800000"/>
            <a:headEnd/>
            <a:tailEnd/>
          </a:ln>
        </p:spPr>
        <p:txBody>
          <a:bodyPr/>
          <a:lstStyle/>
          <a:p>
            <a:pPr algn="ctr" eaLnBrk="0" hangingPunct="0"/>
            <a:r>
              <a:rPr lang="en-US" sz="1100" b="1" dirty="0" smtClean="0">
                <a:cs typeface="Times New Roman" pitchFamily="18" charset="0"/>
              </a:rPr>
              <a:t>Marketing &amp; PR</a:t>
            </a:r>
          </a:p>
          <a:p>
            <a:pPr algn="ctr" eaLnBrk="0" hangingPunct="0"/>
            <a:r>
              <a:rPr lang="en-US" sz="1000" dirty="0" smtClean="0">
                <a:cs typeface="Times New Roman" pitchFamily="18" charset="0"/>
              </a:rPr>
              <a:t>Kaitlin Loyal</a:t>
            </a:r>
          </a:p>
          <a:p>
            <a:pPr algn="ctr" eaLnBrk="0" hangingPunct="0"/>
            <a:r>
              <a:rPr lang="en-US" sz="1000" dirty="0" smtClean="0">
                <a:cs typeface="Times New Roman" pitchFamily="18" charset="0"/>
              </a:rPr>
              <a:t>Kate Bowen</a:t>
            </a:r>
          </a:p>
          <a:p>
            <a:pPr algn="ctr" eaLnBrk="0" hangingPunct="0"/>
            <a:r>
              <a:rPr lang="en-US" sz="1000" dirty="0" smtClean="0">
                <a:cs typeface="Times New Roman" pitchFamily="18" charset="0"/>
              </a:rPr>
              <a:t>Megan </a:t>
            </a:r>
            <a:r>
              <a:rPr lang="en-US" sz="1000" dirty="0" err="1" smtClean="0">
                <a:cs typeface="Times New Roman" pitchFamily="18" charset="0"/>
              </a:rPr>
              <a:t>Ptaszenski</a:t>
            </a:r>
            <a:endParaRPr lang="en-US" sz="1000" dirty="0"/>
          </a:p>
        </p:txBody>
      </p:sp>
      <p:sp>
        <p:nvSpPr>
          <p:cNvPr id="19517" name="Rectangle 101"/>
          <p:cNvSpPr>
            <a:spLocks noChangeArrowheads="1"/>
          </p:cNvSpPr>
          <p:nvPr/>
        </p:nvSpPr>
        <p:spPr bwMode="auto">
          <a:xfrm>
            <a:off x="3164811" y="5943600"/>
            <a:ext cx="1676400" cy="685800"/>
          </a:xfrm>
          <a:prstGeom prst="rect">
            <a:avLst/>
          </a:prstGeom>
          <a:solidFill>
            <a:srgbClr val="FFFF00"/>
          </a:solidFill>
          <a:ln w="9525">
            <a:solidFill>
              <a:srgbClr val="000000"/>
            </a:solidFill>
            <a:miter lim="800000"/>
            <a:headEnd/>
            <a:tailEnd/>
          </a:ln>
        </p:spPr>
        <p:txBody>
          <a:bodyPr/>
          <a:lstStyle/>
          <a:p>
            <a:pPr algn="ctr" eaLnBrk="0" hangingPunct="0"/>
            <a:r>
              <a:rPr lang="en-US" sz="1100" b="1" dirty="0" smtClean="0">
                <a:cs typeface="Times New Roman" pitchFamily="18" charset="0"/>
              </a:rPr>
              <a:t>Government </a:t>
            </a:r>
            <a:r>
              <a:rPr lang="en-US" sz="1100" b="1" dirty="0">
                <a:cs typeface="Times New Roman" pitchFamily="18" charset="0"/>
              </a:rPr>
              <a:t>Relations</a:t>
            </a:r>
            <a:endParaRPr lang="en-US" sz="1100" b="1" dirty="0"/>
          </a:p>
          <a:p>
            <a:pPr algn="ctr" eaLnBrk="0" hangingPunct="0"/>
            <a:r>
              <a:rPr lang="en-US" sz="1000" dirty="0">
                <a:cs typeface="Times New Roman" pitchFamily="18" charset="0"/>
              </a:rPr>
              <a:t>Chris </a:t>
            </a:r>
            <a:r>
              <a:rPr lang="en-US" sz="1000" dirty="0" err="1">
                <a:cs typeface="Times New Roman" pitchFamily="18" charset="0"/>
              </a:rPr>
              <a:t>Rorick</a:t>
            </a:r>
            <a:endParaRPr lang="en-US" sz="1000" dirty="0"/>
          </a:p>
        </p:txBody>
      </p:sp>
      <p:sp>
        <p:nvSpPr>
          <p:cNvPr id="19518" name="Rectangle 102"/>
          <p:cNvSpPr>
            <a:spLocks noChangeArrowheads="1"/>
          </p:cNvSpPr>
          <p:nvPr/>
        </p:nvSpPr>
        <p:spPr bwMode="auto">
          <a:xfrm>
            <a:off x="4986337" y="5948045"/>
            <a:ext cx="1600200" cy="685800"/>
          </a:xfrm>
          <a:prstGeom prst="rect">
            <a:avLst/>
          </a:prstGeom>
          <a:solidFill>
            <a:srgbClr val="FFFF00"/>
          </a:solidFill>
          <a:ln w="9525">
            <a:solidFill>
              <a:srgbClr val="000000"/>
            </a:solidFill>
            <a:miter lim="800000"/>
            <a:headEnd/>
            <a:tailEnd/>
          </a:ln>
        </p:spPr>
        <p:txBody>
          <a:bodyPr/>
          <a:lstStyle/>
          <a:p>
            <a:pPr algn="ctr" eaLnBrk="0" hangingPunct="0"/>
            <a:r>
              <a:rPr lang="en-US" sz="1100" b="1" dirty="0" smtClean="0">
                <a:cs typeface="Times New Roman" pitchFamily="18" charset="0"/>
              </a:rPr>
              <a:t>JWOCN</a:t>
            </a:r>
            <a:endParaRPr lang="en-US" sz="1100" b="1" dirty="0"/>
          </a:p>
          <a:p>
            <a:pPr algn="ctr" eaLnBrk="0" hangingPunct="0"/>
            <a:r>
              <a:rPr lang="en-US" sz="1000" dirty="0">
                <a:cs typeface="Times New Roman" pitchFamily="18" charset="0"/>
              </a:rPr>
              <a:t>Mikel Gray</a:t>
            </a:r>
            <a:endParaRPr lang="en-US" sz="1000" dirty="0"/>
          </a:p>
        </p:txBody>
      </p:sp>
      <p:sp>
        <p:nvSpPr>
          <p:cNvPr id="19519" name="Rectangle 103"/>
          <p:cNvSpPr>
            <a:spLocks noChangeArrowheads="1"/>
          </p:cNvSpPr>
          <p:nvPr/>
        </p:nvSpPr>
        <p:spPr bwMode="auto">
          <a:xfrm>
            <a:off x="6772275" y="5926592"/>
            <a:ext cx="1676400" cy="685800"/>
          </a:xfrm>
          <a:prstGeom prst="rect">
            <a:avLst/>
          </a:prstGeom>
          <a:solidFill>
            <a:srgbClr val="FFFF00"/>
          </a:solidFill>
          <a:ln w="9525">
            <a:solidFill>
              <a:srgbClr val="000000"/>
            </a:solidFill>
            <a:miter lim="800000"/>
            <a:headEnd/>
            <a:tailEnd/>
          </a:ln>
        </p:spPr>
        <p:txBody>
          <a:bodyPr/>
          <a:lstStyle/>
          <a:p>
            <a:pPr algn="ctr" eaLnBrk="0" hangingPunct="0"/>
            <a:r>
              <a:rPr lang="en-US" sz="1100" b="1" dirty="0" smtClean="0">
                <a:cs typeface="Times New Roman" pitchFamily="18" charset="0"/>
              </a:rPr>
              <a:t>Center for Clinical Investigation (CCI</a:t>
            </a:r>
            <a:r>
              <a:rPr lang="en-US" sz="1200" dirty="0" smtClean="0">
                <a:cs typeface="Times New Roman" pitchFamily="18" charset="0"/>
              </a:rPr>
              <a:t>)</a:t>
            </a:r>
            <a:endParaRPr lang="en-US" sz="600" dirty="0"/>
          </a:p>
          <a:p>
            <a:pPr algn="ctr" eaLnBrk="0" hangingPunct="0"/>
            <a:r>
              <a:rPr lang="en-US" sz="1000" dirty="0">
                <a:cs typeface="Times New Roman" pitchFamily="18" charset="0"/>
              </a:rPr>
              <a:t>Donna bliss</a:t>
            </a:r>
            <a:endParaRPr lang="en-US" sz="1000" dirty="0"/>
          </a:p>
          <a:p>
            <a:pPr eaLnBrk="0" hangingPunct="0"/>
            <a:endParaRPr lang="en-US" dirty="0"/>
          </a:p>
        </p:txBody>
      </p:sp>
      <p:sp>
        <p:nvSpPr>
          <p:cNvPr id="19520" name="Line 104"/>
          <p:cNvSpPr>
            <a:spLocks noChangeShapeType="1"/>
          </p:cNvSpPr>
          <p:nvPr/>
        </p:nvSpPr>
        <p:spPr bwMode="auto">
          <a:xfrm>
            <a:off x="762000" y="5562600"/>
            <a:ext cx="6553200" cy="0"/>
          </a:xfrm>
          <a:prstGeom prst="line">
            <a:avLst/>
          </a:prstGeom>
          <a:noFill/>
          <a:ln w="9525">
            <a:solidFill>
              <a:srgbClr val="000000"/>
            </a:solidFill>
            <a:round/>
            <a:headEnd/>
            <a:tailEnd/>
          </a:ln>
        </p:spPr>
        <p:txBody>
          <a:bodyPr/>
          <a:lstStyle/>
          <a:p>
            <a:endParaRPr lang="en-US"/>
          </a:p>
        </p:txBody>
      </p:sp>
      <p:sp>
        <p:nvSpPr>
          <p:cNvPr id="19521" name="Rectangle 105"/>
          <p:cNvSpPr>
            <a:spLocks noChangeArrowheads="1"/>
          </p:cNvSpPr>
          <p:nvPr/>
        </p:nvSpPr>
        <p:spPr bwMode="auto">
          <a:xfrm>
            <a:off x="-2157413" y="171450"/>
            <a:ext cx="9144001" cy="0"/>
          </a:xfrm>
          <a:prstGeom prst="rect">
            <a:avLst/>
          </a:prstGeom>
          <a:noFill/>
          <a:ln w="9525">
            <a:noFill/>
            <a:miter lim="800000"/>
            <a:headEnd/>
            <a:tailEnd/>
          </a:ln>
        </p:spPr>
        <p:txBody>
          <a:bodyPr wrap="none" anchor="ctr">
            <a:spAutoFit/>
          </a:bodyPr>
          <a:lstStyle/>
          <a:p>
            <a:endParaRPr lang="en-US"/>
          </a:p>
        </p:txBody>
      </p:sp>
      <p:sp>
        <p:nvSpPr>
          <p:cNvPr id="19522" name="Line 106"/>
          <p:cNvSpPr>
            <a:spLocks noChangeShapeType="1"/>
          </p:cNvSpPr>
          <p:nvPr/>
        </p:nvSpPr>
        <p:spPr bwMode="auto">
          <a:xfrm>
            <a:off x="2209800" y="5562600"/>
            <a:ext cx="0" cy="381000"/>
          </a:xfrm>
          <a:prstGeom prst="line">
            <a:avLst/>
          </a:prstGeom>
          <a:noFill/>
          <a:ln w="13970">
            <a:solidFill>
              <a:srgbClr val="000000"/>
            </a:solidFill>
            <a:round/>
            <a:headEnd/>
            <a:tailEnd/>
          </a:ln>
        </p:spPr>
        <p:txBody>
          <a:bodyPr/>
          <a:lstStyle/>
          <a:p>
            <a:endParaRPr lang="en-US"/>
          </a:p>
        </p:txBody>
      </p:sp>
      <p:sp>
        <p:nvSpPr>
          <p:cNvPr id="19523" name="Line 107"/>
          <p:cNvSpPr>
            <a:spLocks noChangeShapeType="1"/>
          </p:cNvSpPr>
          <p:nvPr/>
        </p:nvSpPr>
        <p:spPr bwMode="auto">
          <a:xfrm>
            <a:off x="762000" y="5562600"/>
            <a:ext cx="0" cy="381000"/>
          </a:xfrm>
          <a:prstGeom prst="line">
            <a:avLst/>
          </a:prstGeom>
          <a:noFill/>
          <a:ln w="13970">
            <a:solidFill>
              <a:srgbClr val="000000"/>
            </a:solidFill>
            <a:round/>
            <a:headEnd/>
            <a:tailEnd/>
          </a:ln>
        </p:spPr>
        <p:txBody>
          <a:bodyPr/>
          <a:lstStyle/>
          <a:p>
            <a:endParaRPr lang="en-US"/>
          </a:p>
        </p:txBody>
      </p:sp>
      <p:sp>
        <p:nvSpPr>
          <p:cNvPr id="19524" name="Line 108"/>
          <p:cNvSpPr>
            <a:spLocks noChangeShapeType="1"/>
          </p:cNvSpPr>
          <p:nvPr/>
        </p:nvSpPr>
        <p:spPr bwMode="auto">
          <a:xfrm>
            <a:off x="5562600" y="5562600"/>
            <a:ext cx="0" cy="381000"/>
          </a:xfrm>
          <a:prstGeom prst="line">
            <a:avLst/>
          </a:prstGeom>
          <a:noFill/>
          <a:ln w="13970">
            <a:solidFill>
              <a:srgbClr val="000000"/>
            </a:solidFill>
            <a:round/>
            <a:headEnd/>
            <a:tailEnd/>
          </a:ln>
        </p:spPr>
        <p:txBody>
          <a:bodyPr/>
          <a:lstStyle/>
          <a:p>
            <a:endParaRPr lang="en-US"/>
          </a:p>
        </p:txBody>
      </p:sp>
      <p:sp>
        <p:nvSpPr>
          <p:cNvPr id="19525" name="Line 109"/>
          <p:cNvSpPr>
            <a:spLocks noChangeShapeType="1"/>
          </p:cNvSpPr>
          <p:nvPr/>
        </p:nvSpPr>
        <p:spPr bwMode="auto">
          <a:xfrm>
            <a:off x="7315200" y="5562600"/>
            <a:ext cx="0" cy="381000"/>
          </a:xfrm>
          <a:prstGeom prst="line">
            <a:avLst/>
          </a:prstGeom>
          <a:noFill/>
          <a:ln w="13970">
            <a:solidFill>
              <a:srgbClr val="000000"/>
            </a:solidFill>
            <a:round/>
            <a:headEnd/>
            <a:tailEnd/>
          </a:ln>
        </p:spPr>
        <p:txBody>
          <a:bodyPr/>
          <a:lstStyle/>
          <a:p>
            <a:endParaRPr lang="en-US"/>
          </a:p>
        </p:txBody>
      </p:sp>
      <p:sp>
        <p:nvSpPr>
          <p:cNvPr id="19526" name="Rectangle 100"/>
          <p:cNvSpPr>
            <a:spLocks noChangeArrowheads="1"/>
          </p:cNvSpPr>
          <p:nvPr/>
        </p:nvSpPr>
        <p:spPr bwMode="auto">
          <a:xfrm>
            <a:off x="1828800" y="3276600"/>
            <a:ext cx="1524000" cy="533400"/>
          </a:xfrm>
          <a:prstGeom prst="rect">
            <a:avLst/>
          </a:prstGeom>
          <a:solidFill>
            <a:schemeClr val="accent1"/>
          </a:solidFill>
          <a:ln w="9525">
            <a:solidFill>
              <a:schemeClr val="tx1"/>
            </a:solidFill>
            <a:miter lim="800000"/>
            <a:headEnd/>
            <a:tailEnd/>
          </a:ln>
        </p:spPr>
        <p:txBody>
          <a:bodyPr wrap="none" anchor="ctr"/>
          <a:lstStyle/>
          <a:p>
            <a:pPr algn="ctr"/>
            <a:r>
              <a:rPr lang="en-US" sz="900"/>
              <a:t>Becky Dryden</a:t>
            </a:r>
          </a:p>
          <a:p>
            <a:pPr algn="ctr"/>
            <a:r>
              <a:rPr lang="en-US" sz="900"/>
              <a:t>Publications/Website Manager</a:t>
            </a:r>
          </a:p>
        </p:txBody>
      </p:sp>
      <p:sp>
        <p:nvSpPr>
          <p:cNvPr id="19527" name="Rectangle 101"/>
          <p:cNvSpPr>
            <a:spLocks noChangeArrowheads="1"/>
          </p:cNvSpPr>
          <p:nvPr/>
        </p:nvSpPr>
        <p:spPr bwMode="auto">
          <a:xfrm>
            <a:off x="4495800" y="3429000"/>
            <a:ext cx="1981200" cy="374650"/>
          </a:xfrm>
          <a:prstGeom prst="rect">
            <a:avLst/>
          </a:prstGeom>
          <a:solidFill>
            <a:schemeClr val="accent1"/>
          </a:solidFill>
          <a:ln w="9525">
            <a:solidFill>
              <a:schemeClr val="tx1"/>
            </a:solidFill>
            <a:miter lim="800000"/>
            <a:headEnd/>
            <a:tailEnd/>
          </a:ln>
        </p:spPr>
        <p:txBody>
          <a:bodyPr>
            <a:spAutoFit/>
          </a:bodyPr>
          <a:lstStyle/>
          <a:p>
            <a:pPr algn="ctr"/>
            <a:r>
              <a:rPr lang="en-US" sz="900">
                <a:solidFill>
                  <a:srgbClr val="000000"/>
                </a:solidFill>
              </a:rPr>
              <a:t>Chrissy Kissinger</a:t>
            </a:r>
          </a:p>
          <a:p>
            <a:pPr algn="ctr"/>
            <a:r>
              <a:rPr lang="en-US" sz="900">
                <a:solidFill>
                  <a:srgbClr val="000000"/>
                </a:solidFill>
              </a:rPr>
              <a:t>Committee Liaison Manger</a:t>
            </a:r>
          </a:p>
        </p:txBody>
      </p:sp>
      <p:sp>
        <p:nvSpPr>
          <p:cNvPr id="19529" name="Line 110"/>
          <p:cNvSpPr>
            <a:spLocks noChangeShapeType="1"/>
          </p:cNvSpPr>
          <p:nvPr/>
        </p:nvSpPr>
        <p:spPr bwMode="auto">
          <a:xfrm flipH="1">
            <a:off x="3352800" y="3581400"/>
            <a:ext cx="533400" cy="0"/>
          </a:xfrm>
          <a:prstGeom prst="line">
            <a:avLst/>
          </a:prstGeom>
          <a:noFill/>
          <a:ln w="9525">
            <a:solidFill>
              <a:schemeClr val="tx1"/>
            </a:solidFill>
            <a:round/>
            <a:headEnd/>
            <a:tailEnd/>
          </a:ln>
        </p:spPr>
        <p:txBody>
          <a:bodyPr/>
          <a:lstStyle/>
          <a:p>
            <a:endParaRPr lang="en-US"/>
          </a:p>
        </p:txBody>
      </p:sp>
      <p:sp>
        <p:nvSpPr>
          <p:cNvPr id="19530" name="Line 111"/>
          <p:cNvSpPr>
            <a:spLocks noChangeShapeType="1"/>
          </p:cNvSpPr>
          <p:nvPr/>
        </p:nvSpPr>
        <p:spPr bwMode="auto">
          <a:xfrm>
            <a:off x="4038600" y="3581400"/>
            <a:ext cx="457200" cy="0"/>
          </a:xfrm>
          <a:prstGeom prst="line">
            <a:avLst/>
          </a:prstGeom>
          <a:noFill/>
          <a:ln w="9525">
            <a:solidFill>
              <a:schemeClr val="tx1"/>
            </a:solidFill>
            <a:round/>
            <a:headEnd/>
            <a:tailEnd/>
          </a:ln>
        </p:spPr>
        <p:txBody>
          <a:bodyPr/>
          <a:lstStyle/>
          <a:p>
            <a:endParaRPr lang="en-US"/>
          </a:p>
        </p:txBody>
      </p:sp>
      <p:sp>
        <p:nvSpPr>
          <p:cNvPr id="19531" name="Line 112"/>
          <p:cNvSpPr>
            <a:spLocks noChangeShapeType="1"/>
          </p:cNvSpPr>
          <p:nvPr/>
        </p:nvSpPr>
        <p:spPr bwMode="auto">
          <a:xfrm flipH="1">
            <a:off x="3886200" y="3581400"/>
            <a:ext cx="152400" cy="0"/>
          </a:xfrm>
          <a:prstGeom prst="line">
            <a:avLst/>
          </a:prstGeom>
          <a:noFill/>
          <a:ln w="9525">
            <a:solidFill>
              <a:schemeClr val="tx1"/>
            </a:solidFill>
            <a:round/>
            <a:headEnd/>
            <a:tailEnd/>
          </a:ln>
        </p:spPr>
        <p:txBody>
          <a:bodyPr/>
          <a:lstStyle/>
          <a:p>
            <a:endParaRPr lang="en-US"/>
          </a:p>
        </p:txBody>
      </p:sp>
      <p:sp>
        <p:nvSpPr>
          <p:cNvPr id="19532" name="Rectangle 124"/>
          <p:cNvSpPr>
            <a:spLocks noChangeArrowheads="1"/>
          </p:cNvSpPr>
          <p:nvPr/>
        </p:nvSpPr>
        <p:spPr bwMode="auto">
          <a:xfrm>
            <a:off x="4393134" y="4160700"/>
            <a:ext cx="1447800" cy="533400"/>
          </a:xfrm>
          <a:prstGeom prst="rect">
            <a:avLst/>
          </a:prstGeom>
          <a:solidFill>
            <a:schemeClr val="accent1"/>
          </a:solidFill>
          <a:ln w="9525">
            <a:solidFill>
              <a:schemeClr val="tx1"/>
            </a:solidFill>
            <a:miter lim="800000"/>
            <a:headEnd/>
            <a:tailEnd/>
          </a:ln>
        </p:spPr>
        <p:txBody>
          <a:bodyPr wrap="none" anchor="ctr"/>
          <a:lstStyle/>
          <a:p>
            <a:pPr algn="ctr"/>
            <a:r>
              <a:rPr lang="en-US" sz="900" dirty="0" smtClean="0"/>
              <a:t>Megan Grant</a:t>
            </a:r>
            <a:endParaRPr lang="en-US" sz="900" dirty="0"/>
          </a:p>
          <a:p>
            <a:pPr algn="ctr"/>
            <a:r>
              <a:rPr lang="en-US" sz="900" dirty="0"/>
              <a:t>Membership Coordinator</a:t>
            </a:r>
          </a:p>
        </p:txBody>
      </p:sp>
      <p:sp>
        <p:nvSpPr>
          <p:cNvPr id="19533" name="Rectangle 125"/>
          <p:cNvSpPr>
            <a:spLocks noChangeArrowheads="1"/>
          </p:cNvSpPr>
          <p:nvPr/>
        </p:nvSpPr>
        <p:spPr bwMode="auto">
          <a:xfrm>
            <a:off x="1992835" y="4267200"/>
            <a:ext cx="1447800" cy="457200"/>
          </a:xfrm>
          <a:prstGeom prst="rect">
            <a:avLst/>
          </a:prstGeom>
          <a:solidFill>
            <a:schemeClr val="accent1"/>
          </a:solidFill>
          <a:ln w="9525">
            <a:solidFill>
              <a:schemeClr val="tx1"/>
            </a:solidFill>
            <a:miter lim="800000"/>
            <a:headEnd/>
            <a:tailEnd/>
          </a:ln>
        </p:spPr>
        <p:txBody>
          <a:bodyPr wrap="none" anchor="ctr"/>
          <a:lstStyle/>
          <a:p>
            <a:pPr algn="ctr"/>
            <a:r>
              <a:rPr lang="en-US" sz="900" dirty="0" smtClean="0"/>
              <a:t>Lois Hawk</a:t>
            </a:r>
            <a:endParaRPr lang="en-US" sz="900" dirty="0"/>
          </a:p>
          <a:p>
            <a:pPr algn="ctr"/>
            <a:r>
              <a:rPr lang="en-US" sz="900" dirty="0" smtClean="0"/>
              <a:t>Administrative Assistant</a:t>
            </a:r>
            <a:endParaRPr lang="en-US" sz="900" dirty="0"/>
          </a:p>
        </p:txBody>
      </p:sp>
      <p:sp>
        <p:nvSpPr>
          <p:cNvPr id="19535" name="Line 130"/>
          <p:cNvSpPr>
            <a:spLocks noChangeShapeType="1"/>
          </p:cNvSpPr>
          <p:nvPr/>
        </p:nvSpPr>
        <p:spPr bwMode="auto">
          <a:xfrm flipH="1">
            <a:off x="2667000" y="4495800"/>
            <a:ext cx="228600" cy="0"/>
          </a:xfrm>
          <a:prstGeom prst="line">
            <a:avLst/>
          </a:prstGeom>
          <a:noFill/>
          <a:ln w="9525">
            <a:solidFill>
              <a:schemeClr val="tx1"/>
            </a:solidFill>
            <a:round/>
            <a:headEnd/>
            <a:tailEnd/>
          </a:ln>
        </p:spPr>
        <p:txBody>
          <a:bodyPr/>
          <a:lstStyle/>
          <a:p>
            <a:endParaRPr lang="en-US"/>
          </a:p>
        </p:txBody>
      </p:sp>
      <p:sp>
        <p:nvSpPr>
          <p:cNvPr id="19536" name="Line 136"/>
          <p:cNvSpPr>
            <a:spLocks noChangeShapeType="1"/>
          </p:cNvSpPr>
          <p:nvPr/>
        </p:nvSpPr>
        <p:spPr bwMode="auto">
          <a:xfrm>
            <a:off x="3450636" y="4473575"/>
            <a:ext cx="152400" cy="0"/>
          </a:xfrm>
          <a:prstGeom prst="line">
            <a:avLst/>
          </a:prstGeom>
          <a:noFill/>
          <a:ln w="9525">
            <a:solidFill>
              <a:schemeClr val="tx1"/>
            </a:solidFill>
            <a:round/>
            <a:headEnd/>
            <a:tailEnd/>
          </a:ln>
        </p:spPr>
        <p:txBody>
          <a:bodyPr/>
          <a:lstStyle/>
          <a:p>
            <a:endParaRPr lang="en-US"/>
          </a:p>
        </p:txBody>
      </p:sp>
      <p:sp>
        <p:nvSpPr>
          <p:cNvPr id="19537" name="Line 137"/>
          <p:cNvSpPr>
            <a:spLocks noChangeShapeType="1"/>
          </p:cNvSpPr>
          <p:nvPr/>
        </p:nvSpPr>
        <p:spPr bwMode="auto">
          <a:xfrm>
            <a:off x="3605213" y="4473575"/>
            <a:ext cx="228600" cy="0"/>
          </a:xfrm>
          <a:prstGeom prst="line">
            <a:avLst/>
          </a:prstGeom>
          <a:noFill/>
          <a:ln w="9525">
            <a:solidFill>
              <a:schemeClr val="tx1"/>
            </a:solidFill>
            <a:round/>
            <a:headEnd/>
            <a:tailEnd/>
          </a:ln>
        </p:spPr>
        <p:txBody>
          <a:bodyPr/>
          <a:lstStyle/>
          <a:p>
            <a:endParaRPr lang="en-US"/>
          </a:p>
        </p:txBody>
      </p:sp>
      <p:sp>
        <p:nvSpPr>
          <p:cNvPr id="19538" name="Line 142"/>
          <p:cNvSpPr>
            <a:spLocks noChangeShapeType="1"/>
          </p:cNvSpPr>
          <p:nvPr/>
        </p:nvSpPr>
        <p:spPr bwMode="auto">
          <a:xfrm>
            <a:off x="3894263" y="4473575"/>
            <a:ext cx="457200" cy="0"/>
          </a:xfrm>
          <a:prstGeom prst="line">
            <a:avLst/>
          </a:prstGeom>
          <a:noFill/>
          <a:ln w="9525">
            <a:solidFill>
              <a:schemeClr val="tx1"/>
            </a:solidFill>
            <a:round/>
            <a:headEnd/>
            <a:tailEnd/>
          </a:ln>
        </p:spPr>
        <p:txBody>
          <a:bodyPr/>
          <a:lstStyle/>
          <a:p>
            <a:endParaRPr lang="en-US"/>
          </a:p>
        </p:txBody>
      </p:sp>
      <p:sp>
        <p:nvSpPr>
          <p:cNvPr id="3" name="Rectangle 2"/>
          <p:cNvSpPr/>
          <p:nvPr/>
        </p:nvSpPr>
        <p:spPr>
          <a:xfrm>
            <a:off x="3160729" y="3020140"/>
            <a:ext cx="1467068" cy="215444"/>
          </a:xfrm>
          <a:prstGeom prst="rect">
            <a:avLst/>
          </a:prstGeom>
        </p:spPr>
        <p:txBody>
          <a:bodyPr wrap="none">
            <a:spAutoFit/>
          </a:bodyPr>
          <a:lstStyle/>
          <a:p>
            <a:r>
              <a:rPr lang="en-US" sz="800" dirty="0">
                <a:solidFill>
                  <a:srgbClr val="000000"/>
                </a:solidFill>
                <a:ea typeface="Times New Roman" pitchFamily="18" charset="0"/>
                <a:cs typeface="Constantia" pitchFamily="18" charset="0"/>
              </a:rPr>
              <a:t>Assistant Executive Director</a:t>
            </a:r>
            <a:endParaRPr lang="en-US" sz="800" dirty="0">
              <a:ea typeface="Times New Roman" pitchFamily="18" charset="0"/>
              <a:cs typeface="Constantia" pitchFamily="18" charset="0"/>
            </a:endParaRPr>
          </a:p>
        </p:txBody>
      </p:sp>
    </p:spTree>
    <p:extLst>
      <p:ext uri="{BB962C8B-B14F-4D97-AF65-F5344CB8AC3E}">
        <p14:creationId xmlns:p14="http://schemas.microsoft.com/office/powerpoint/2010/main" val="31075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457200" y="3048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t/>
            </a:r>
            <a:br>
              <a:rPr lang="en-US" sz="4000" dirty="0" smtClean="0"/>
            </a:br>
            <a:r>
              <a:rPr lang="en-US" sz="4000" dirty="0" smtClean="0"/>
              <a:t>Operations vs. Governance</a:t>
            </a:r>
            <a:br>
              <a:rPr lang="en-US" sz="4000" dirty="0" smtClean="0"/>
            </a:br>
            <a:r>
              <a:rPr lang="en-US" sz="4000" dirty="0" smtClean="0"/>
              <a:t>Is There a Difference?</a:t>
            </a:r>
            <a:endParaRPr lang="en-US" sz="3200" dirty="0" smtClean="0"/>
          </a:p>
        </p:txBody>
      </p:sp>
      <p:pic>
        <p:nvPicPr>
          <p:cNvPr id="20482" name="Picture 4" descr="monkey-dog-4"/>
          <p:cNvPicPr>
            <a:picLocks noChangeAspect="1" noChangeArrowheads="1"/>
          </p:cNvPicPr>
          <p:nvPr/>
        </p:nvPicPr>
        <p:blipFill>
          <a:blip r:embed="rId2"/>
          <a:srcRect/>
          <a:stretch>
            <a:fillRect/>
          </a:stretch>
        </p:blipFill>
        <p:spPr bwMode="auto">
          <a:xfrm>
            <a:off x="2362200" y="2362200"/>
            <a:ext cx="4762500" cy="3076575"/>
          </a:xfrm>
          <a:prstGeom prst="rect">
            <a:avLst/>
          </a:prstGeom>
          <a:solidFill>
            <a:schemeClr val="tx1"/>
          </a:solidFill>
          <a:ln w="38100">
            <a:solidFill>
              <a:schemeClr val="tx1"/>
            </a:solidFill>
            <a:miter lim="800000"/>
            <a:headEnd/>
            <a:tailEnd/>
          </a:ln>
        </p:spPr>
      </p:pic>
    </p:spTree>
    <p:extLst>
      <p:ext uri="{BB962C8B-B14F-4D97-AF65-F5344CB8AC3E}">
        <p14:creationId xmlns:p14="http://schemas.microsoft.com/office/powerpoint/2010/main" val="1632573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bwMode="auto">
          <a:xfrm>
            <a:off x="457200" y="3048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t/>
            </a:r>
            <a:br>
              <a:rPr lang="en-US" sz="4000" dirty="0" smtClean="0"/>
            </a:br>
            <a:r>
              <a:rPr lang="en-US" sz="3200" dirty="0" smtClean="0"/>
              <a:t>Operations</a:t>
            </a:r>
            <a:br>
              <a:rPr lang="en-US" sz="3200" dirty="0" smtClean="0"/>
            </a:br>
            <a:r>
              <a:rPr lang="en-US" sz="3200" dirty="0" smtClean="0"/>
              <a:t>Policy &amp; Procedure</a:t>
            </a:r>
          </a:p>
        </p:txBody>
      </p:sp>
      <p:sp>
        <p:nvSpPr>
          <p:cNvPr id="21506" name="Rectangle 3"/>
          <p:cNvSpPr>
            <a:spLocks noGrp="1" noChangeArrowheads="1"/>
          </p:cNvSpPr>
          <p:nvPr>
            <p:ph type="body" idx="1"/>
          </p:nvPr>
        </p:nvSpPr>
        <p:spPr bwMode="auto">
          <a:xfrm>
            <a:off x="457200" y="1600200"/>
            <a:ext cx="8229600" cy="4419600"/>
          </a:xfrm>
          <a:noFill/>
          <a:ln>
            <a:miter lim="800000"/>
            <a:headEnd/>
            <a:tailEnd/>
          </a:ln>
        </p:spPr>
        <p:txBody>
          <a:bodyPr vert="horz" wrap="square" lIns="91440" tIns="45720" rIns="91440" bIns="45720" numCol="1" anchor="t" anchorCtr="0" compatLnSpc="1">
            <a:prstTxWarp prst="textNoShape">
              <a:avLst/>
            </a:prstTxWarp>
          </a:bodyPr>
          <a:lstStyle/>
          <a:p>
            <a:pPr marL="609600" indent="-609600" algn="ctr">
              <a:buFont typeface="Arial" charset="0"/>
              <a:buNone/>
            </a:pPr>
            <a:endParaRPr lang="en-US" dirty="0" smtClean="0"/>
          </a:p>
          <a:p>
            <a:pPr marL="609600" indent="-609600" algn="ctr">
              <a:buFont typeface="Arial" charset="0"/>
              <a:buNone/>
            </a:pPr>
            <a:r>
              <a:rPr lang="en-US" dirty="0" smtClean="0"/>
              <a:t>A policy is any written statement approved by the board or by the membership that:</a:t>
            </a:r>
          </a:p>
          <a:p>
            <a:pPr marL="990600" lvl="1" indent="-533400">
              <a:buFont typeface="Wingdings" pitchFamily="2" charset="2"/>
              <a:buChar char="v"/>
            </a:pPr>
            <a:r>
              <a:rPr lang="en-US" dirty="0" smtClean="0"/>
              <a:t>Articulates and defines important objectives, principles or values</a:t>
            </a:r>
          </a:p>
          <a:p>
            <a:pPr marL="990600" lvl="1" indent="-533400">
              <a:buFont typeface="Wingdings" pitchFamily="2" charset="2"/>
              <a:buChar char="v"/>
            </a:pPr>
            <a:r>
              <a:rPr lang="en-US" dirty="0" smtClean="0"/>
              <a:t>Limits or prescribes what kind of action will be taken in different situations</a:t>
            </a:r>
          </a:p>
          <a:p>
            <a:pPr marL="990600" lvl="1" indent="-533400">
              <a:buFont typeface="Wingdings" pitchFamily="2" charset="2"/>
              <a:buChar char="v"/>
            </a:pPr>
            <a:r>
              <a:rPr lang="en-US" dirty="0" smtClean="0"/>
              <a:t>Defines roles, responsibilities and authority</a:t>
            </a:r>
          </a:p>
          <a:p>
            <a:pPr marL="990600" lvl="1" indent="-533400"/>
            <a:endParaRPr lang="en-US" sz="2400" dirty="0" smtClean="0"/>
          </a:p>
        </p:txBody>
      </p:sp>
      <p:sp>
        <p:nvSpPr>
          <p:cNvPr id="21507" name="Rectangle 3"/>
          <p:cNvSpPr>
            <a:spLocks noChangeArrowheads="1"/>
          </p:cNvSpPr>
          <p:nvPr/>
        </p:nvSpPr>
        <p:spPr bwMode="auto">
          <a:xfrm>
            <a:off x="1371600" y="5791200"/>
            <a:ext cx="6400800" cy="1752600"/>
          </a:xfrm>
          <a:prstGeom prst="rect">
            <a:avLst/>
          </a:prstGeom>
          <a:noFill/>
          <a:ln w="9525">
            <a:noFill/>
            <a:miter lim="800000"/>
            <a:headEnd/>
            <a:tailEnd/>
          </a:ln>
        </p:spPr>
        <p:txBody>
          <a:bodyPr/>
          <a:lstStyle/>
          <a:p>
            <a:pPr algn="ctr" eaLnBrk="0" hangingPunct="0">
              <a:spcBef>
                <a:spcPct val="20000"/>
              </a:spcBef>
              <a:buFont typeface="Arial" charset="0"/>
              <a:buNone/>
            </a:pPr>
            <a:endParaRPr lang="en-US" sz="3200">
              <a:latin typeface="Calibri" pitchFamily="34" charset="0"/>
            </a:endParaRPr>
          </a:p>
        </p:txBody>
      </p:sp>
      <p:sp>
        <p:nvSpPr>
          <p:cNvPr id="21508" name="Rectangle 5"/>
          <p:cNvSpPr>
            <a:spLocks noChangeArrowheads="1"/>
          </p:cNvSpPr>
          <p:nvPr/>
        </p:nvSpPr>
        <p:spPr bwMode="auto">
          <a:xfrm>
            <a:off x="3124200" y="5943600"/>
            <a:ext cx="3048000" cy="730250"/>
          </a:xfrm>
          <a:prstGeom prst="rect">
            <a:avLst/>
          </a:prstGeom>
          <a:noFill/>
          <a:ln w="9525">
            <a:noFill/>
            <a:miter lim="800000"/>
            <a:headEnd/>
            <a:tailEnd/>
          </a:ln>
        </p:spPr>
        <p:txBody>
          <a:bodyPr>
            <a:spAutoFit/>
          </a:bodyPr>
          <a:lstStyle/>
          <a:p>
            <a:pPr algn="ctr"/>
            <a:r>
              <a:rPr lang="en-US" sz="1400"/>
              <a:t>1999 Non-Profit Sector </a:t>
            </a:r>
          </a:p>
          <a:p>
            <a:pPr algn="ctr"/>
            <a:r>
              <a:rPr lang="en-US" sz="1400"/>
              <a:t>Leadership Program </a:t>
            </a:r>
          </a:p>
          <a:p>
            <a:pPr algn="ctr"/>
            <a:r>
              <a:rPr lang="en-US" sz="1400"/>
              <a:t>Dalhousie University</a:t>
            </a:r>
          </a:p>
        </p:txBody>
      </p:sp>
    </p:spTree>
    <p:extLst>
      <p:ext uri="{BB962C8B-B14F-4D97-AF65-F5344CB8AC3E}">
        <p14:creationId xmlns:p14="http://schemas.microsoft.com/office/powerpoint/2010/main" val="1108203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t/>
            </a:r>
            <a:br>
              <a:rPr lang="en-US" sz="4000" dirty="0" smtClean="0"/>
            </a:br>
            <a:r>
              <a:rPr lang="en-US" sz="4000" dirty="0" smtClean="0"/>
              <a:t>Governance</a:t>
            </a:r>
            <a:br>
              <a:rPr lang="en-US" sz="4000" dirty="0" smtClean="0"/>
            </a:br>
            <a:r>
              <a:rPr lang="en-US" sz="4000" dirty="0" smtClean="0"/>
              <a:t>By-Laws</a:t>
            </a:r>
          </a:p>
        </p:txBody>
      </p:sp>
      <p:sp>
        <p:nvSpPr>
          <p:cNvPr id="23554" name="Rectangle 3"/>
          <p:cNvSpPr>
            <a:spLocks noGrp="1" noChangeArrowheads="1"/>
          </p:cNvSpPr>
          <p:nvPr>
            <p:ph type="body" sz="half" idx="1"/>
          </p:nvPr>
        </p:nvSpPr>
        <p:spPr bwMode="auto">
          <a:xfrm>
            <a:off x="457200" y="1600200"/>
            <a:ext cx="4038600" cy="452596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endParaRPr lang="en-US" sz="2600" dirty="0" smtClean="0"/>
          </a:p>
          <a:p>
            <a:pPr>
              <a:lnSpc>
                <a:spcPct val="90000"/>
              </a:lnSpc>
            </a:pPr>
            <a:endParaRPr lang="en-US" sz="2600" dirty="0" smtClean="0"/>
          </a:p>
          <a:p>
            <a:pPr>
              <a:lnSpc>
                <a:spcPct val="90000"/>
              </a:lnSpc>
            </a:pPr>
            <a:r>
              <a:rPr lang="en-US" sz="2600" dirty="0" smtClean="0"/>
              <a:t>Matters that relate to the functioning of the Board</a:t>
            </a:r>
          </a:p>
          <a:p>
            <a:pPr>
              <a:lnSpc>
                <a:spcPct val="90000"/>
              </a:lnSpc>
            </a:pPr>
            <a:r>
              <a:rPr lang="en-US" sz="2600" dirty="0" smtClean="0"/>
              <a:t>Policies that cannot be adopted or changed without approval of the membership at a general meeting</a:t>
            </a:r>
          </a:p>
        </p:txBody>
      </p:sp>
      <p:sp>
        <p:nvSpPr>
          <p:cNvPr id="23555" name="Rectangle 4"/>
          <p:cNvSpPr>
            <a:spLocks noChangeArrowheads="1"/>
          </p:cNvSpPr>
          <p:nvPr/>
        </p:nvSpPr>
        <p:spPr bwMode="auto">
          <a:xfrm>
            <a:off x="3048000" y="5943600"/>
            <a:ext cx="3048000" cy="730250"/>
          </a:xfrm>
          <a:prstGeom prst="rect">
            <a:avLst/>
          </a:prstGeom>
          <a:noFill/>
          <a:ln w="9525">
            <a:noFill/>
            <a:miter lim="800000"/>
            <a:headEnd/>
            <a:tailEnd/>
          </a:ln>
        </p:spPr>
        <p:txBody>
          <a:bodyPr>
            <a:spAutoFit/>
          </a:bodyPr>
          <a:lstStyle/>
          <a:p>
            <a:pPr algn="ctr"/>
            <a:r>
              <a:rPr lang="en-US" sz="1400"/>
              <a:t>1999 Non-Profit Sector </a:t>
            </a:r>
          </a:p>
          <a:p>
            <a:pPr algn="ctr"/>
            <a:r>
              <a:rPr lang="en-US" sz="1400"/>
              <a:t>Leadership Program </a:t>
            </a:r>
          </a:p>
          <a:p>
            <a:pPr algn="ctr"/>
            <a:r>
              <a:rPr lang="en-US" sz="1400"/>
              <a:t>Dalhousie University</a:t>
            </a:r>
          </a:p>
        </p:txBody>
      </p:sp>
      <p:pic>
        <p:nvPicPr>
          <p:cNvPr id="23556" name="Picture 10" descr="judge-300x286"/>
          <p:cNvPicPr>
            <a:picLocks noGrp="1" noChangeAspect="1" noChangeArrowheads="1"/>
          </p:cNvPicPr>
          <p:nvPr>
            <p:ph type="clipArt" sz="half" idx="4294967295"/>
          </p:nvPr>
        </p:nvPicPr>
        <p:blipFill>
          <a:blip r:embed="rId3"/>
          <a:srcRect/>
          <a:stretch>
            <a:fillRect/>
          </a:stretch>
        </p:blipFill>
        <p:spPr bwMode="auto">
          <a:xfrm>
            <a:off x="5029200" y="2301081"/>
            <a:ext cx="3276600" cy="3124200"/>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1783396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bwMode="auto">
          <a:xfrm>
            <a:off x="457200" y="8763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t>Objectives</a:t>
            </a:r>
          </a:p>
        </p:txBody>
      </p:sp>
      <p:sp>
        <p:nvSpPr>
          <p:cNvPr id="17410"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Wingdings" pitchFamily="2" charset="2"/>
              <a:buChar char="v"/>
            </a:pPr>
            <a:endParaRPr lang="en-US" sz="2800" dirty="0" smtClean="0"/>
          </a:p>
          <a:p>
            <a:pPr>
              <a:lnSpc>
                <a:spcPct val="90000"/>
              </a:lnSpc>
              <a:buFont typeface="Wingdings" pitchFamily="2" charset="2"/>
              <a:buChar char="v"/>
            </a:pPr>
            <a:r>
              <a:rPr lang="en-US" sz="2800" dirty="0" smtClean="0"/>
              <a:t>Discuss the legal relationship between the WOCN National and the regions and affiliates. </a:t>
            </a:r>
            <a:endParaRPr lang="en-US" sz="2800" dirty="0"/>
          </a:p>
          <a:p>
            <a:pPr>
              <a:lnSpc>
                <a:spcPct val="90000"/>
              </a:lnSpc>
              <a:buFont typeface="Wingdings" pitchFamily="2" charset="2"/>
              <a:buChar char="v"/>
            </a:pPr>
            <a:r>
              <a:rPr lang="en-US" sz="2800" dirty="0" smtClean="0"/>
              <a:t>Obtain an understanding of the fundamentals of the WOCN National Office organizational structure and the difference between governance and operations.  </a:t>
            </a:r>
          </a:p>
          <a:p>
            <a:pPr>
              <a:lnSpc>
                <a:spcPct val="90000"/>
              </a:lnSpc>
              <a:buFont typeface="Wingdings" pitchFamily="2" charset="2"/>
              <a:buChar char="v"/>
            </a:pPr>
            <a:r>
              <a:rPr lang="en-US" sz="2800" dirty="0" smtClean="0"/>
              <a:t>Navigation of the WOCN website and tools to promote your professional practice </a:t>
            </a:r>
          </a:p>
          <a:p>
            <a:pPr>
              <a:lnSpc>
                <a:spcPct val="90000"/>
              </a:lnSpc>
              <a:buFont typeface="Wingdings" pitchFamily="2" charset="2"/>
              <a:buChar char="v"/>
            </a:pPr>
            <a:r>
              <a:rPr lang="en-US" sz="2800" dirty="0" smtClean="0"/>
              <a:t>Understand various elements of financial management and due diligence</a:t>
            </a:r>
          </a:p>
        </p:txBody>
      </p:sp>
    </p:spTree>
    <p:extLst>
      <p:ext uri="{BB962C8B-B14F-4D97-AF65-F5344CB8AC3E}">
        <p14:creationId xmlns:p14="http://schemas.microsoft.com/office/powerpoint/2010/main" val="1985698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t/>
            </a:r>
            <a:br>
              <a:rPr lang="en-US" sz="4000" dirty="0" smtClean="0"/>
            </a:br>
            <a:r>
              <a:rPr lang="en-US" sz="4000" dirty="0" smtClean="0"/>
              <a:t>Volunteer Insurance</a:t>
            </a:r>
          </a:p>
        </p:txBody>
      </p:sp>
      <p:sp>
        <p:nvSpPr>
          <p:cNvPr id="25602" name="Rectangle 3"/>
          <p:cNvSpPr>
            <a:spLocks noGrp="1" noChangeArrowheads="1"/>
          </p:cNvSpPr>
          <p:nvPr>
            <p:ph type="body" sz="half" idx="1"/>
          </p:nvPr>
        </p:nvSpPr>
        <p:spPr bwMode="auto">
          <a:xfrm>
            <a:off x="457200" y="1600200"/>
            <a:ext cx="8229600" cy="2185988"/>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Arial" charset="0"/>
              <a:buNone/>
            </a:pPr>
            <a:endParaRPr lang="en-US" sz="2800" smtClean="0"/>
          </a:p>
          <a:p>
            <a:pPr algn="ctr">
              <a:lnSpc>
                <a:spcPct val="90000"/>
              </a:lnSpc>
              <a:buFont typeface="Arial" charset="0"/>
              <a:buNone/>
            </a:pPr>
            <a:r>
              <a:rPr lang="en-US" sz="2800" smtClean="0"/>
              <a:t>Volunteer Protection Act of 1997 which limits the personal liability of Directors state that a volunteer cannot be sued as long as they are; </a:t>
            </a:r>
          </a:p>
          <a:p>
            <a:pPr>
              <a:lnSpc>
                <a:spcPct val="90000"/>
              </a:lnSpc>
              <a:buFont typeface="Arial" charset="0"/>
              <a:buNone/>
            </a:pPr>
            <a:endParaRPr lang="en-US" sz="2800" smtClean="0"/>
          </a:p>
          <a:p>
            <a:pPr lvl="2">
              <a:lnSpc>
                <a:spcPct val="90000"/>
              </a:lnSpc>
              <a:buFont typeface="Wingdings" pitchFamily="2" charset="2"/>
              <a:buNone/>
            </a:pPr>
            <a:r>
              <a:rPr lang="en-US" sz="1800" smtClean="0"/>
              <a:t> </a:t>
            </a:r>
          </a:p>
        </p:txBody>
      </p:sp>
      <p:pic>
        <p:nvPicPr>
          <p:cNvPr id="25603" name="Picture 8" descr="ANd9GcQIkkCm4MVGvGmwn78eQeUhuNtfMMTtvBmyQXxEtsjo__iCI_yl_g"/>
          <p:cNvPicPr>
            <a:picLocks noChangeAspect="1" noChangeArrowheads="1"/>
          </p:cNvPicPr>
          <p:nvPr/>
        </p:nvPicPr>
        <p:blipFill>
          <a:blip r:embed="rId2"/>
          <a:srcRect/>
          <a:stretch>
            <a:fillRect/>
          </a:stretch>
        </p:blipFill>
        <p:spPr bwMode="auto">
          <a:xfrm>
            <a:off x="2133600" y="3683725"/>
            <a:ext cx="4800600" cy="1409700"/>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3763866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t/>
            </a:r>
            <a:br>
              <a:rPr lang="en-US" sz="4000" dirty="0" smtClean="0"/>
            </a:br>
            <a:r>
              <a:rPr lang="en-US" sz="4000" dirty="0" smtClean="0"/>
              <a:t>Director’s &amp; Officers Insurance</a:t>
            </a:r>
            <a:br>
              <a:rPr lang="en-US" sz="4000" dirty="0" smtClean="0"/>
            </a:br>
            <a:r>
              <a:rPr lang="en-US" sz="4000" dirty="0" smtClean="0"/>
              <a:t>(D&amp;O)</a:t>
            </a:r>
          </a:p>
        </p:txBody>
      </p:sp>
      <p:sp>
        <p:nvSpPr>
          <p:cNvPr id="26626"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a:p>
            <a:pPr marL="0" indent="0">
              <a:buNone/>
            </a:pPr>
            <a:endParaRPr lang="en-US" dirty="0" smtClean="0"/>
          </a:p>
          <a:p>
            <a:r>
              <a:rPr lang="en-US" dirty="0" smtClean="0"/>
              <a:t>The WOCN D&amp;O policy provides 1 million per occurrence up to 2 million total. </a:t>
            </a:r>
          </a:p>
          <a:p>
            <a:r>
              <a:rPr lang="en-US" dirty="0" smtClean="0"/>
              <a:t>WOCN has an umbrella policy to the general liability policy which provides an additional one million above the two million dollar limit.</a:t>
            </a:r>
          </a:p>
        </p:txBody>
      </p:sp>
    </p:spTree>
    <p:extLst>
      <p:ext uri="{BB962C8B-B14F-4D97-AF65-F5344CB8AC3E}">
        <p14:creationId xmlns:p14="http://schemas.microsoft.com/office/powerpoint/2010/main" val="234033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t/>
            </a:r>
            <a:br>
              <a:rPr lang="en-US" sz="4000" dirty="0" smtClean="0"/>
            </a:br>
            <a:r>
              <a:rPr lang="en-US" sz="4000" dirty="0" smtClean="0"/>
              <a:t>Event Insurance</a:t>
            </a:r>
          </a:p>
        </p:txBody>
      </p:sp>
      <p:sp>
        <p:nvSpPr>
          <p:cNvPr id="27650" name="Rectangle 3"/>
          <p:cNvSpPr>
            <a:spLocks noGrp="1" noChangeArrowheads="1"/>
          </p:cNvSpPr>
          <p:nvPr>
            <p:ph type="body" sz="half" idx="1"/>
          </p:nvPr>
        </p:nvSpPr>
        <p:spPr bwMode="auto">
          <a:xfrm>
            <a:off x="457200" y="1600200"/>
            <a:ext cx="4038600" cy="4525963"/>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 typeface="Wingdings" pitchFamily="2" charset="2"/>
              <a:buChar char="v"/>
            </a:pPr>
            <a:endParaRPr lang="en-US" sz="2400" dirty="0" smtClean="0"/>
          </a:p>
          <a:p>
            <a:pPr>
              <a:lnSpc>
                <a:spcPct val="80000"/>
              </a:lnSpc>
              <a:buFont typeface="Wingdings" pitchFamily="2" charset="2"/>
              <a:buChar char="v"/>
            </a:pPr>
            <a:r>
              <a:rPr lang="en-US" sz="2400" dirty="0" smtClean="0"/>
              <a:t>WOCN has a Multi Peril Policy-Liability insurance for events (includes regions and affiliates). </a:t>
            </a:r>
          </a:p>
          <a:p>
            <a:pPr>
              <a:lnSpc>
                <a:spcPct val="80000"/>
              </a:lnSpc>
              <a:buFont typeface="Wingdings" pitchFamily="2" charset="2"/>
              <a:buChar char="v"/>
            </a:pPr>
            <a:endParaRPr lang="en-US" sz="2400" dirty="0" smtClean="0"/>
          </a:p>
          <a:p>
            <a:pPr>
              <a:lnSpc>
                <a:spcPct val="80000"/>
              </a:lnSpc>
              <a:buFont typeface="Wingdings" pitchFamily="2" charset="2"/>
              <a:buChar char="v"/>
            </a:pPr>
            <a:r>
              <a:rPr lang="en-US" sz="2400" dirty="0" smtClean="0"/>
              <a:t>One million per occurrence up to two million dollars.</a:t>
            </a:r>
          </a:p>
          <a:p>
            <a:pPr>
              <a:lnSpc>
                <a:spcPct val="80000"/>
              </a:lnSpc>
              <a:buFont typeface="Wingdings" pitchFamily="2" charset="2"/>
              <a:buChar char="v"/>
            </a:pPr>
            <a:endParaRPr lang="en-US" sz="2400" dirty="0" smtClean="0"/>
          </a:p>
          <a:p>
            <a:pPr>
              <a:lnSpc>
                <a:spcPct val="80000"/>
              </a:lnSpc>
              <a:buFont typeface="Wingdings" pitchFamily="2" charset="2"/>
              <a:buChar char="v"/>
            </a:pPr>
            <a:r>
              <a:rPr lang="en-US" sz="2400" dirty="0" smtClean="0"/>
              <a:t>To obtain event insurance coverage for your regional/affiliate</a:t>
            </a:r>
          </a:p>
        </p:txBody>
      </p:sp>
      <p:pic>
        <p:nvPicPr>
          <p:cNvPr id="27651" name="Picture 7" descr="Events"/>
          <p:cNvPicPr>
            <a:picLocks noChangeAspect="1" noChangeArrowheads="1"/>
          </p:cNvPicPr>
          <p:nvPr/>
        </p:nvPicPr>
        <p:blipFill>
          <a:blip r:embed="rId2"/>
          <a:srcRect/>
          <a:stretch>
            <a:fillRect/>
          </a:stretch>
        </p:blipFill>
        <p:spPr bwMode="auto">
          <a:xfrm>
            <a:off x="4622800" y="2133600"/>
            <a:ext cx="3994332" cy="2995749"/>
          </a:xfrm>
          <a:prstGeom prst="rect">
            <a:avLst/>
          </a:prstGeom>
          <a:noFill/>
          <a:ln w="28575">
            <a:solidFill>
              <a:schemeClr val="accent2"/>
            </a:solidFill>
            <a:miter lim="800000"/>
            <a:headEnd/>
            <a:tailEnd/>
          </a:ln>
        </p:spPr>
      </p:pic>
    </p:spTree>
    <p:extLst>
      <p:ext uri="{BB962C8B-B14F-4D97-AF65-F5344CB8AC3E}">
        <p14:creationId xmlns:p14="http://schemas.microsoft.com/office/powerpoint/2010/main" val="560906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r>
            <a:br>
              <a:rPr lang="en-US" sz="2800" dirty="0" smtClean="0"/>
            </a:br>
            <a:r>
              <a:rPr lang="en-US" sz="2800" dirty="0" smtClean="0"/>
              <a:t/>
            </a:r>
            <a:br>
              <a:rPr lang="en-US" sz="2800" dirty="0" smtClean="0"/>
            </a:br>
            <a:r>
              <a:rPr lang="en-US" sz="2800" dirty="0" smtClean="0"/>
              <a:t>Navigating the WOCN Website &amp; Tutorials</a:t>
            </a:r>
            <a:endParaRPr lang="en-US" sz="2800" dirty="0"/>
          </a:p>
        </p:txBody>
      </p:sp>
      <p:pic>
        <p:nvPicPr>
          <p:cNvPr id="5" name="Content Placeholder 4"/>
          <p:cNvPicPr>
            <a:picLocks noGrp="1" noChangeAspect="1"/>
          </p:cNvPicPr>
          <p:nvPr>
            <p:ph sz="half" idx="1"/>
          </p:nvPr>
        </p:nvPicPr>
        <p:blipFill>
          <a:blip r:embed="rId2"/>
          <a:stretch>
            <a:fillRect/>
          </a:stretch>
        </p:blipFill>
        <p:spPr>
          <a:xfrm>
            <a:off x="457200" y="2021930"/>
            <a:ext cx="4038600" cy="2863578"/>
          </a:xfrm>
          <a:prstGeom prst="rect">
            <a:avLst/>
          </a:prstGeom>
          <a:ln w="38100">
            <a:solidFill>
              <a:schemeClr val="accent6"/>
            </a:solidFill>
          </a:ln>
        </p:spPr>
      </p:pic>
      <p:sp>
        <p:nvSpPr>
          <p:cNvPr id="4" name="Text Placeholder 3"/>
          <p:cNvSpPr>
            <a:spLocks noGrp="1"/>
          </p:cNvSpPr>
          <p:nvPr>
            <p:ph type="body" sz="half" idx="2"/>
          </p:nvPr>
        </p:nvSpPr>
        <p:spPr>
          <a:xfrm>
            <a:off x="4648200" y="1791788"/>
            <a:ext cx="4038600" cy="4525963"/>
          </a:xfrm>
        </p:spPr>
        <p:txBody>
          <a:bodyPr/>
          <a:lstStyle/>
          <a:p>
            <a:endParaRPr lang="en-US" dirty="0" smtClean="0"/>
          </a:p>
          <a:p>
            <a:r>
              <a:rPr lang="en-US" sz="2800" dirty="0" smtClean="0"/>
              <a:t>Image Library</a:t>
            </a:r>
          </a:p>
          <a:p>
            <a:r>
              <a:rPr lang="en-US" sz="2800" dirty="0" smtClean="0"/>
              <a:t>WOCN Forums</a:t>
            </a:r>
          </a:p>
          <a:p>
            <a:r>
              <a:rPr lang="en-US" sz="2800" dirty="0" smtClean="0"/>
              <a:t>Member Profile</a:t>
            </a:r>
          </a:p>
          <a:p>
            <a:r>
              <a:rPr lang="en-US" sz="2800" dirty="0" smtClean="0"/>
              <a:t>Member Library</a:t>
            </a:r>
          </a:p>
          <a:p>
            <a:r>
              <a:rPr lang="en-US" sz="2800" dirty="0" smtClean="0"/>
              <a:t>JWOCN</a:t>
            </a:r>
          </a:p>
          <a:p>
            <a:pPr marL="0" indent="0">
              <a:buNone/>
            </a:pPr>
            <a:endParaRPr lang="en-US" sz="2800" dirty="0"/>
          </a:p>
          <a:p>
            <a:pPr marL="0" indent="0">
              <a:buNone/>
            </a:pPr>
            <a:r>
              <a:rPr lang="en-US" sz="2800" dirty="0" smtClean="0">
                <a:hlinkClick r:id="rId3"/>
              </a:rPr>
              <a:t>http://www.wocn.org</a:t>
            </a:r>
            <a:endParaRPr lang="en-US" sz="2800" dirty="0"/>
          </a:p>
        </p:txBody>
      </p:sp>
    </p:spTree>
    <p:extLst>
      <p:ext uri="{BB962C8B-B14F-4D97-AF65-F5344CB8AC3E}">
        <p14:creationId xmlns:p14="http://schemas.microsoft.com/office/powerpoint/2010/main" val="1859196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bwMode="auto">
          <a:xfrm>
            <a:off x="457200" y="3048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t/>
            </a:r>
            <a:br>
              <a:rPr lang="en-US" sz="4000" dirty="0" smtClean="0"/>
            </a:br>
            <a:r>
              <a:rPr lang="en-US" sz="4000" dirty="0" smtClean="0"/>
              <a:t>Region &amp; Affiliate Resource Center</a:t>
            </a:r>
          </a:p>
        </p:txBody>
      </p:sp>
      <p:pic>
        <p:nvPicPr>
          <p:cNvPr id="30722" name="Rectangle 3"/>
          <p:cNvPicPr>
            <a:picLocks noGrp="1" noChangeArrowheads="1"/>
          </p:cNvPicPr>
          <p:nvPr>
            <p:ph type="body" idx="1"/>
          </p:nvPr>
        </p:nvPicPr>
        <p:blipFill>
          <a:blip r:embed="rId2"/>
          <a:srcRect/>
          <a:stretch>
            <a:fillRect/>
          </a:stretch>
        </p:blipFill>
        <p:spPr bwMode="auto">
          <a:xfrm>
            <a:off x="1045028" y="2131423"/>
            <a:ext cx="7239000" cy="3733800"/>
          </a:xfrm>
          <a:noFill/>
          <a:ln w="38100">
            <a:solidFill>
              <a:srgbClr val="C00000"/>
            </a:solidFill>
            <a:miter lim="800000"/>
            <a:headEnd/>
            <a:tailEnd/>
          </a:ln>
        </p:spPr>
      </p:pic>
    </p:spTree>
    <p:extLst>
      <p:ext uri="{BB962C8B-B14F-4D97-AF65-F5344CB8AC3E}">
        <p14:creationId xmlns:p14="http://schemas.microsoft.com/office/powerpoint/2010/main" val="4214952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8"/>
          <p:cNvSpPr txBox="1">
            <a:spLocks noChangeArrowheads="1"/>
          </p:cNvSpPr>
          <p:nvPr/>
        </p:nvSpPr>
        <p:spPr bwMode="auto">
          <a:xfrm>
            <a:off x="1752600" y="4267200"/>
            <a:ext cx="6096000" cy="1679575"/>
          </a:xfrm>
          <a:prstGeom prst="rect">
            <a:avLst/>
          </a:prstGeom>
          <a:noFill/>
          <a:ln w="9525">
            <a:noFill/>
            <a:miter lim="800000"/>
            <a:headEnd/>
            <a:tailEnd/>
          </a:ln>
        </p:spPr>
        <p:txBody>
          <a:bodyPr>
            <a:spAutoFit/>
          </a:bodyPr>
          <a:lstStyle/>
          <a:p>
            <a:pPr algn="ctr">
              <a:spcBef>
                <a:spcPct val="50000"/>
              </a:spcBef>
            </a:pPr>
            <a:r>
              <a:rPr lang="en-US" sz="2600">
                <a:solidFill>
                  <a:srgbClr val="000066"/>
                </a:solidFill>
                <a:latin typeface="Georgia" pitchFamily="18" charset="0"/>
              </a:rPr>
              <a:t>The members-only Empowerment section is designed to showcase various documents you can use to demonstrate your value as a WOC nurse.  </a:t>
            </a:r>
          </a:p>
        </p:txBody>
      </p:sp>
      <p:pic>
        <p:nvPicPr>
          <p:cNvPr id="31747" name="Picture 6" descr="tie_it_all_together_banner_5"/>
          <p:cNvPicPr>
            <a:picLocks noChangeAspect="1" noChangeArrowheads="1"/>
          </p:cNvPicPr>
          <p:nvPr/>
        </p:nvPicPr>
        <p:blipFill>
          <a:blip r:embed="rId2"/>
          <a:srcRect/>
          <a:stretch>
            <a:fillRect/>
          </a:stretch>
        </p:blipFill>
        <p:spPr bwMode="auto">
          <a:xfrm>
            <a:off x="914400" y="1371600"/>
            <a:ext cx="7239000" cy="2286000"/>
          </a:xfrm>
          <a:prstGeom prst="rect">
            <a:avLst/>
          </a:prstGeom>
          <a:noFill/>
          <a:ln w="9525">
            <a:noFill/>
            <a:miter lim="800000"/>
            <a:headEnd/>
            <a:tailEnd/>
          </a:ln>
        </p:spPr>
      </p:pic>
      <p:sp>
        <p:nvSpPr>
          <p:cNvPr id="31748" name="Text Box 10"/>
          <p:cNvSpPr txBox="1">
            <a:spLocks noChangeArrowheads="1"/>
          </p:cNvSpPr>
          <p:nvPr/>
        </p:nvSpPr>
        <p:spPr bwMode="auto">
          <a:xfrm>
            <a:off x="1752600" y="4267200"/>
            <a:ext cx="6096000" cy="1679575"/>
          </a:xfrm>
          <a:prstGeom prst="rect">
            <a:avLst/>
          </a:prstGeom>
          <a:noFill/>
          <a:ln w="9525">
            <a:noFill/>
            <a:miter lim="800000"/>
            <a:headEnd/>
            <a:tailEnd/>
          </a:ln>
        </p:spPr>
        <p:txBody>
          <a:bodyPr>
            <a:spAutoFit/>
          </a:bodyPr>
          <a:lstStyle/>
          <a:p>
            <a:pPr algn="ctr">
              <a:spcBef>
                <a:spcPct val="50000"/>
              </a:spcBef>
            </a:pPr>
            <a:r>
              <a:rPr lang="en-US" sz="2600">
                <a:solidFill>
                  <a:srgbClr val="000066"/>
                </a:solidFill>
                <a:latin typeface="Georgia" pitchFamily="18" charset="0"/>
              </a:rPr>
              <a:t>The members-only Empowerment section is designed to showcase various documents you can use to demonstrate your value as a WOC nurse.  </a:t>
            </a:r>
          </a:p>
        </p:txBody>
      </p:sp>
    </p:spTree>
    <p:extLst>
      <p:ext uri="{BB962C8B-B14F-4D97-AF65-F5344CB8AC3E}">
        <p14:creationId xmlns:p14="http://schemas.microsoft.com/office/powerpoint/2010/main" val="3750616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body" sz="half" idx="1"/>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2400" dirty="0" smtClean="0"/>
          </a:p>
          <a:p>
            <a:pPr eaLnBrk="1" hangingPunct="1"/>
            <a:endParaRPr lang="en-US" sz="2400" dirty="0" smtClean="0"/>
          </a:p>
          <a:p>
            <a:pPr eaLnBrk="1" hangingPunct="1"/>
            <a:r>
              <a:rPr lang="en-US" sz="2400" dirty="0" smtClean="0"/>
              <a:t>Over 40 contact hours in Wound, Ostomy, Continence and Professional Practice continuing education</a:t>
            </a:r>
          </a:p>
          <a:p>
            <a:pPr eaLnBrk="1" hangingPunct="1"/>
            <a:r>
              <a:rPr lang="en-US" sz="2400" dirty="0" smtClean="0"/>
              <a:t>Archived webcasts</a:t>
            </a:r>
          </a:p>
          <a:p>
            <a:pPr eaLnBrk="1" hangingPunct="1"/>
            <a:r>
              <a:rPr lang="en-US" sz="2400" dirty="0" smtClean="0"/>
              <a:t>WOCN Conference Library</a:t>
            </a:r>
          </a:p>
          <a:p>
            <a:pPr eaLnBrk="1" hangingPunct="1"/>
            <a:endParaRPr lang="en-US" sz="2400" dirty="0" smtClean="0"/>
          </a:p>
        </p:txBody>
      </p:sp>
      <p:pic>
        <p:nvPicPr>
          <p:cNvPr id="32771" name="Picture 5" descr="CEC Chalkboard Cover (2012)"/>
          <p:cNvPicPr>
            <a:picLocks noGrp="1" noChangeAspect="1" noChangeArrowheads="1"/>
          </p:cNvPicPr>
          <p:nvPr>
            <p:ph sz="half" idx="2"/>
          </p:nvPr>
        </p:nvPicPr>
        <p:blipFill>
          <a:blip r:embed="rId2"/>
          <a:srcRect/>
          <a:stretch>
            <a:fillRect/>
          </a:stretch>
        </p:blipFill>
        <p:spPr bwMode="auto">
          <a:xfrm>
            <a:off x="4648200" y="1905000"/>
            <a:ext cx="4038600" cy="3429000"/>
          </a:xfrm>
          <a:noFill/>
          <a:ln>
            <a:miter lim="800000"/>
            <a:headEnd/>
            <a:tailEnd/>
          </a:ln>
        </p:spPr>
      </p:pic>
    </p:spTree>
    <p:extLst>
      <p:ext uri="{BB962C8B-B14F-4D97-AF65-F5344CB8AC3E}">
        <p14:creationId xmlns:p14="http://schemas.microsoft.com/office/powerpoint/2010/main" val="3476453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3379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33795" name="Picture 4"/>
          <p:cNvPicPr>
            <a:picLocks noChangeAspect="1" noChangeArrowheads="1"/>
          </p:cNvPicPr>
          <p:nvPr/>
        </p:nvPicPr>
        <p:blipFill>
          <a:blip r:embed="rId2"/>
          <a:srcRect/>
          <a:stretch>
            <a:fillRect/>
          </a:stretch>
        </p:blipFill>
        <p:spPr bwMode="auto">
          <a:xfrm>
            <a:off x="-4572000" y="-1714500"/>
            <a:ext cx="18288000" cy="10287000"/>
          </a:xfrm>
          <a:prstGeom prst="rect">
            <a:avLst/>
          </a:prstGeom>
          <a:noFill/>
          <a:ln w="9525">
            <a:noFill/>
            <a:miter lim="800000"/>
            <a:headEnd/>
            <a:tailEnd/>
          </a:ln>
        </p:spPr>
      </p:pic>
    </p:spTree>
    <p:extLst>
      <p:ext uri="{BB962C8B-B14F-4D97-AF65-F5344CB8AC3E}">
        <p14:creationId xmlns:p14="http://schemas.microsoft.com/office/powerpoint/2010/main" val="2068674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bwMode="auto">
          <a:xfrm>
            <a:off x="343988" y="8461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t/>
            </a:r>
            <a:br>
              <a:rPr lang="en-US" sz="4000" dirty="0" smtClean="0"/>
            </a:br>
            <a:r>
              <a:rPr lang="en-US" sz="4000" dirty="0" smtClean="0"/>
              <a:t>Financial Management</a:t>
            </a:r>
          </a:p>
        </p:txBody>
      </p:sp>
      <p:pic>
        <p:nvPicPr>
          <p:cNvPr id="34818" name="Picture 3" descr="savings"/>
          <p:cNvPicPr>
            <a:picLocks noChangeAspect="1" noChangeArrowheads="1"/>
          </p:cNvPicPr>
          <p:nvPr/>
        </p:nvPicPr>
        <p:blipFill>
          <a:blip r:embed="rId2"/>
          <a:srcRect/>
          <a:stretch>
            <a:fillRect/>
          </a:stretch>
        </p:blipFill>
        <p:spPr bwMode="auto">
          <a:xfrm>
            <a:off x="2057400" y="2588623"/>
            <a:ext cx="5181600" cy="3436938"/>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3010337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t/>
            </a:r>
            <a:br>
              <a:rPr lang="en-US" sz="4000" dirty="0" smtClean="0"/>
            </a:br>
            <a:r>
              <a:rPr lang="en-US" sz="4000" dirty="0" smtClean="0"/>
              <a:t>Best Practices</a:t>
            </a:r>
          </a:p>
        </p:txBody>
      </p:sp>
      <p:sp>
        <p:nvSpPr>
          <p:cNvPr id="35842" name="Rectangle 3"/>
          <p:cNvSpPr>
            <a:spLocks noGrp="1" noChangeArrowheads="1"/>
          </p:cNvSpPr>
          <p:nvPr>
            <p:ph type="body" sz="half" idx="1"/>
          </p:nvPr>
        </p:nvSpPr>
        <p:spPr bwMode="auto">
          <a:xfrm>
            <a:off x="4648200" y="1600200"/>
            <a:ext cx="4038600" cy="4525963"/>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endParaRPr lang="en-US" sz="2800" dirty="0" smtClean="0"/>
          </a:p>
          <a:p>
            <a:r>
              <a:rPr lang="en-US" sz="2800" dirty="0" smtClean="0"/>
              <a:t>Do not comingle funds</a:t>
            </a:r>
          </a:p>
          <a:p>
            <a:r>
              <a:rPr lang="en-US" sz="2800" dirty="0" smtClean="0"/>
              <a:t>Financial reports</a:t>
            </a:r>
          </a:p>
          <a:p>
            <a:r>
              <a:rPr lang="en-US" sz="2800" dirty="0" smtClean="0"/>
              <a:t>Two signatories</a:t>
            </a:r>
          </a:p>
          <a:p>
            <a:r>
              <a:rPr lang="en-US" sz="2800" dirty="0" smtClean="0"/>
              <a:t>Process for approval of expenses</a:t>
            </a:r>
          </a:p>
          <a:p>
            <a:r>
              <a:rPr lang="en-US" sz="2800" dirty="0" smtClean="0"/>
              <a:t>Annual audit</a:t>
            </a:r>
          </a:p>
          <a:p>
            <a:endParaRPr lang="en-US" sz="2800" dirty="0" smtClean="0"/>
          </a:p>
        </p:txBody>
      </p:sp>
      <p:pic>
        <p:nvPicPr>
          <p:cNvPr id="35843" name="Picture 6" descr="financial-pig"/>
          <p:cNvPicPr>
            <a:picLocks noGrp="1" noChangeAspect="1" noChangeArrowheads="1"/>
          </p:cNvPicPr>
          <p:nvPr>
            <p:ph type="clipArt" sz="half" idx="4294967295"/>
          </p:nvPr>
        </p:nvPicPr>
        <p:blipFill>
          <a:blip r:embed="rId2"/>
          <a:srcRect/>
          <a:stretch>
            <a:fillRect/>
          </a:stretch>
        </p:blipFill>
        <p:spPr bwMode="auto">
          <a:xfrm>
            <a:off x="457200" y="2393950"/>
            <a:ext cx="4038600" cy="2938463"/>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989345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2640"/>
            <a:ext cx="7772400" cy="1863634"/>
          </a:xfrm>
        </p:spPr>
        <p:txBody>
          <a:bodyPr/>
          <a:lstStyle/>
          <a:p>
            <a:r>
              <a:rPr lang="en-US" dirty="0" smtClean="0"/>
              <a:t>Region &amp; Affiliate Guidelines</a:t>
            </a:r>
            <a:br>
              <a:rPr lang="en-US" dirty="0" smtClean="0"/>
            </a:br>
            <a:r>
              <a:rPr lang="en-US" dirty="0" smtClean="0"/>
              <a:t>&amp; </a:t>
            </a:r>
            <a:br>
              <a:rPr lang="en-US" dirty="0" smtClean="0"/>
            </a:br>
            <a:r>
              <a:rPr lang="en-US" dirty="0" smtClean="0"/>
              <a:t>Charter Agreements</a:t>
            </a:r>
            <a:endParaRPr lang="en-US" dirty="0"/>
          </a:p>
        </p:txBody>
      </p:sp>
      <p:sp>
        <p:nvSpPr>
          <p:cNvPr id="3" name="Subtitle 2"/>
          <p:cNvSpPr>
            <a:spLocks noGrp="1"/>
          </p:cNvSpPr>
          <p:nvPr>
            <p:ph type="subTitle" idx="1"/>
          </p:nvPr>
        </p:nvSpPr>
        <p:spPr>
          <a:xfrm>
            <a:off x="1371600" y="4762500"/>
            <a:ext cx="6400800" cy="1752600"/>
          </a:xfrm>
        </p:spPr>
        <p:txBody>
          <a:bodyPr/>
          <a:lstStyle/>
          <a:p>
            <a:pPr>
              <a:lnSpc>
                <a:spcPct val="80000"/>
              </a:lnSpc>
            </a:pPr>
            <a:r>
              <a:rPr lang="en-US" sz="2400" dirty="0">
                <a:latin typeface="Arial" pitchFamily="34" charset="0"/>
                <a:cs typeface="Arial" pitchFamily="34" charset="0"/>
              </a:rPr>
              <a:t>Lisa A. </a:t>
            </a:r>
            <a:r>
              <a:rPr lang="en-US" sz="2400" dirty="0" err="1" smtClean="0">
                <a:latin typeface="Arial" pitchFamily="34" charset="0"/>
                <a:cs typeface="Arial" pitchFamily="34" charset="0"/>
              </a:rPr>
              <a:t>Stegink</a:t>
            </a:r>
            <a:endParaRPr lang="en-US" sz="2400" dirty="0" smtClean="0">
              <a:latin typeface="Arial" pitchFamily="34" charset="0"/>
              <a:cs typeface="Arial" pitchFamily="34" charset="0"/>
            </a:endParaRPr>
          </a:p>
          <a:p>
            <a:pPr>
              <a:lnSpc>
                <a:spcPct val="80000"/>
              </a:lnSpc>
            </a:pPr>
            <a:r>
              <a:rPr lang="en-US" sz="2400" dirty="0" smtClean="0">
                <a:latin typeface="Arial" pitchFamily="34" charset="0"/>
                <a:cs typeface="Arial" pitchFamily="34" charset="0"/>
              </a:rPr>
              <a:t>Chicago Law Partners, LLC</a:t>
            </a:r>
            <a:endParaRPr lang="en-US" sz="2400" dirty="0">
              <a:latin typeface="Arial" pitchFamily="34" charset="0"/>
              <a:cs typeface="Arial" pitchFamily="34" charset="0"/>
            </a:endParaRPr>
          </a:p>
          <a:p>
            <a:pPr>
              <a:lnSpc>
                <a:spcPct val="80000"/>
              </a:lnSpc>
            </a:pPr>
            <a:r>
              <a:rPr lang="en-US" sz="2400" dirty="0">
                <a:latin typeface="Arial" pitchFamily="34" charset="0"/>
                <a:cs typeface="Arial" pitchFamily="34" charset="0"/>
              </a:rPr>
              <a:t>333 West Wacker Drive, Suite 810</a:t>
            </a:r>
          </a:p>
          <a:p>
            <a:pPr>
              <a:lnSpc>
                <a:spcPct val="80000"/>
              </a:lnSpc>
            </a:pPr>
            <a:r>
              <a:rPr lang="en-US" sz="2400" dirty="0">
                <a:latin typeface="Arial" pitchFamily="34" charset="0"/>
                <a:cs typeface="Arial" pitchFamily="34" charset="0"/>
              </a:rPr>
              <a:t>Chicago, IL 60606</a:t>
            </a:r>
          </a:p>
          <a:p>
            <a:pPr>
              <a:lnSpc>
                <a:spcPct val="80000"/>
              </a:lnSpc>
            </a:pPr>
            <a:r>
              <a:rPr lang="en-US" sz="2400" dirty="0">
                <a:latin typeface="Arial" pitchFamily="34" charset="0"/>
                <a:cs typeface="Arial" pitchFamily="34" charset="0"/>
              </a:rPr>
              <a:t>(312) 929-1966 | </a:t>
            </a:r>
            <a:r>
              <a:rPr lang="en-US" sz="2400" dirty="0">
                <a:latin typeface="Arial" pitchFamily="34" charset="0"/>
                <a:cs typeface="Arial" pitchFamily="34" charset="0"/>
                <a:hlinkClick r:id="rId2"/>
              </a:rPr>
              <a:t>www.clpchicago.com</a:t>
            </a:r>
            <a:endParaRPr lang="en-US" sz="24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4188100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t>Budget Preparation</a:t>
            </a:r>
          </a:p>
        </p:txBody>
      </p:sp>
      <p:sp>
        <p:nvSpPr>
          <p:cNvPr id="36866" name="Rectangle 3"/>
          <p:cNvSpPr>
            <a:spLocks noGrp="1" noChangeArrowheads="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hlinkClick r:id="rId2" action="ppaction://hlinkfile"/>
              </a:rPr>
              <a:t>\\Yukon\staff\INDIVIDUAL\NZuecca\WOCN Shared\Conference Info\2014\Leadership\Sample Budget 4.30.14.xlsx</a:t>
            </a:r>
            <a:endParaRPr lang="en-US" dirty="0" smtClean="0"/>
          </a:p>
        </p:txBody>
      </p:sp>
    </p:spTree>
    <p:extLst>
      <p:ext uri="{BB962C8B-B14F-4D97-AF65-F5344CB8AC3E}">
        <p14:creationId xmlns:p14="http://schemas.microsoft.com/office/powerpoint/2010/main" val="2464929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bwMode="auto">
          <a:xfrm>
            <a:off x="378822" y="909116"/>
            <a:ext cx="8229600" cy="1017044"/>
          </a:xfrm>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t>Tax Exemption &amp; Incorporation</a:t>
            </a:r>
          </a:p>
        </p:txBody>
      </p:sp>
      <p:sp>
        <p:nvSpPr>
          <p:cNvPr id="37890"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endParaRPr lang="en-US" sz="2400" dirty="0" smtClean="0"/>
          </a:p>
          <a:p>
            <a:pPr>
              <a:lnSpc>
                <a:spcPct val="80000"/>
              </a:lnSpc>
            </a:pPr>
            <a:r>
              <a:rPr lang="en-US" sz="2400" dirty="0" smtClean="0"/>
              <a:t>The WOCN Society (including regions/affiliates) has been granted  501(c) 6 tax exemption status  by the IRS. </a:t>
            </a:r>
          </a:p>
          <a:p>
            <a:pPr>
              <a:lnSpc>
                <a:spcPct val="80000"/>
              </a:lnSpc>
            </a:pPr>
            <a:endParaRPr lang="en-US" sz="2400" dirty="0" smtClean="0"/>
          </a:p>
          <a:p>
            <a:pPr>
              <a:lnSpc>
                <a:spcPct val="80000"/>
              </a:lnSpc>
            </a:pPr>
            <a:r>
              <a:rPr lang="en-US" sz="2400" dirty="0" smtClean="0"/>
              <a:t>The IRS has designated WOCN Employer Identification Number 25-1251887 to be used for proof of income tax exemption.  </a:t>
            </a:r>
          </a:p>
          <a:p>
            <a:pPr>
              <a:lnSpc>
                <a:spcPct val="80000"/>
              </a:lnSpc>
            </a:pPr>
            <a:endParaRPr lang="en-US" sz="2400" dirty="0" smtClean="0"/>
          </a:p>
          <a:p>
            <a:pPr>
              <a:lnSpc>
                <a:spcPct val="80000"/>
              </a:lnSpc>
            </a:pPr>
            <a:r>
              <a:rPr lang="en-US" sz="2400" dirty="0" smtClean="0"/>
              <a:t>WOCN Headquarters submits an annual 990 Form on behalf of the Society and regions and affiliates. </a:t>
            </a:r>
          </a:p>
          <a:p>
            <a:pPr>
              <a:lnSpc>
                <a:spcPct val="80000"/>
              </a:lnSpc>
              <a:buFont typeface="Arial" charset="0"/>
              <a:buNone/>
            </a:pPr>
            <a:endParaRPr lang="en-US" sz="2400" dirty="0" smtClean="0"/>
          </a:p>
          <a:p>
            <a:pPr>
              <a:lnSpc>
                <a:spcPct val="80000"/>
              </a:lnSpc>
            </a:pPr>
            <a:r>
              <a:rPr lang="en-US" sz="2400" dirty="0" smtClean="0"/>
              <a:t>The WOCN Society is incorporated in the state of Illinois and is bound by the rules of that state. </a:t>
            </a:r>
          </a:p>
        </p:txBody>
      </p:sp>
    </p:spTree>
    <p:extLst>
      <p:ext uri="{BB962C8B-B14F-4D97-AF65-F5344CB8AC3E}">
        <p14:creationId xmlns:p14="http://schemas.microsoft.com/office/powerpoint/2010/main" val="2161434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ctrTitle"/>
          </p:nvPr>
        </p:nvSpPr>
        <p:spPr bwMode="auto">
          <a:xfrm>
            <a:off x="685800" y="2133600"/>
            <a:ext cx="7772400" cy="1470025"/>
          </a:xfrm>
          <a:noFill/>
          <a:ln>
            <a:miter lim="800000"/>
            <a:headEnd/>
            <a:tailEnd/>
          </a:ln>
        </p:spPr>
        <p:txBody>
          <a:bodyPr vert="horz" wrap="square" lIns="91440" tIns="45720" rIns="91440" bIns="45720" numCol="1" anchor="t" anchorCtr="0" compatLnSpc="1">
            <a:prstTxWarp prst="textNoShape">
              <a:avLst/>
            </a:prstTxWarp>
          </a:bodyPr>
          <a:lstStyle/>
          <a:p>
            <a:r>
              <a:rPr lang="en-US" sz="4000" smtClean="0"/>
              <a:t>Year End Financial Report</a:t>
            </a:r>
            <a:r>
              <a:rPr lang="en-US" sz="4000" smtClean="0">
                <a:hlinkClick r:id="rId2" action="ppaction://hlinkfile"/>
              </a:rPr>
              <a:t/>
            </a:r>
            <a:br>
              <a:rPr lang="en-US" sz="4000" smtClean="0">
                <a:hlinkClick r:id="rId2" action="ppaction://hlinkfile"/>
              </a:rPr>
            </a:br>
            <a:endParaRPr lang="en-US" sz="4000" smtClean="0">
              <a:hlinkClick r:id="rId2" action="ppaction://hlinkfile"/>
            </a:endParaRPr>
          </a:p>
        </p:txBody>
      </p:sp>
      <p:sp>
        <p:nvSpPr>
          <p:cNvPr id="38914" name="Rectangle 3"/>
          <p:cNvSpPr>
            <a:spLocks noGrp="1" noChangeArrowheads="1"/>
          </p:cNvSpPr>
          <p:nvPr>
            <p:ph type="subTitle" idx="1"/>
          </p:nvPr>
        </p:nvSpPr>
        <p:spPr bwMode="auto">
          <a:xfrm>
            <a:off x="1371600" y="3886200"/>
            <a:ext cx="6400800" cy="16764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hlinkClick r:id="rId3" action="ppaction://hlinkfile"/>
              </a:rPr>
              <a:t>\\Yukon\staff\INDIVIDUAL\NZuecca\WOCN Shared\Conference Info\2014\Leadership\R&amp;A Financial Form 4.31.13.xls</a:t>
            </a:r>
            <a:endParaRPr lang="en-US" dirty="0" smtClean="0"/>
          </a:p>
        </p:txBody>
      </p:sp>
    </p:spTree>
    <p:extLst>
      <p:ext uri="{BB962C8B-B14F-4D97-AF65-F5344CB8AC3E}">
        <p14:creationId xmlns:p14="http://schemas.microsoft.com/office/powerpoint/2010/main" val="339650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ctrTitle" idx="4294967295"/>
          </p:nvPr>
        </p:nvSpPr>
        <p:spPr bwMode="auto">
          <a:xfrm>
            <a:off x="685800" y="1003662"/>
            <a:ext cx="7772400" cy="1470025"/>
          </a:xfrm>
          <a:prstGeom prst="rect">
            <a:avLst/>
          </a:prstGeom>
          <a:solidFill>
            <a:srgbClr val="FFFFFF"/>
          </a:solidFill>
          <a:ln>
            <a:solidFill>
              <a:srgbClr val="000000"/>
            </a:solidFill>
            <a:miter lim="800000"/>
            <a:headEnd/>
            <a:tailEnd/>
          </a:ln>
        </p:spPr>
        <p:txBody>
          <a:bodyPr anchor="ctr"/>
          <a:lstStyle/>
          <a:p>
            <a:r>
              <a:rPr lang="en-US" dirty="0">
                <a:solidFill>
                  <a:srgbClr val="002060"/>
                </a:solidFill>
                <a:latin typeface="Palatino Linotype" panose="02040502050505030304" pitchFamily="18" charset="0"/>
              </a:rPr>
              <a:t>WOCN Advocacy In Action </a:t>
            </a:r>
          </a:p>
        </p:txBody>
      </p:sp>
      <p:pic>
        <p:nvPicPr>
          <p:cNvPr id="12290" name="Picture 2" descr="http://dp-prod-sli-01.s3.amazonaws.com/styles/best_practices_teaser/s3/strategic-best-practices/gyb-class10-list-growth-through-advocacy.png?itok=o4RLuv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765" y="2851539"/>
            <a:ext cx="4867017" cy="3227044"/>
          </a:xfrm>
          <a:prstGeom prst="rect">
            <a:avLst/>
          </a:prstGeom>
          <a:noFill/>
          <a:ln w="38100">
            <a:solidFill>
              <a:schemeClr val="accent6">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375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1143000"/>
          </a:xfrm>
        </p:spPr>
        <p:txBody>
          <a:bodyPr/>
          <a:lstStyle/>
          <a:p>
            <a:r>
              <a:rPr lang="en-US" sz="3200" dirty="0" smtClean="0"/>
              <a:t>WOCN Health Care Agenda Guiding Principle</a:t>
            </a:r>
            <a:endParaRPr lang="en-US" sz="3200" dirty="0"/>
          </a:p>
        </p:txBody>
      </p:sp>
      <p:sp>
        <p:nvSpPr>
          <p:cNvPr id="3" name="Content Placeholder 2"/>
          <p:cNvSpPr>
            <a:spLocks noGrp="1"/>
          </p:cNvSpPr>
          <p:nvPr>
            <p:ph idx="1"/>
          </p:nvPr>
        </p:nvSpPr>
        <p:spPr>
          <a:xfrm>
            <a:off x="346833" y="2507473"/>
            <a:ext cx="8339967" cy="4327258"/>
          </a:xfrm>
        </p:spPr>
        <p:txBody>
          <a:bodyPr/>
          <a:lstStyle/>
          <a:p>
            <a:pPr marL="0" indent="0" algn="ctr">
              <a:buNone/>
            </a:pPr>
            <a:r>
              <a:rPr lang="en-US" b="1" dirty="0" smtClean="0"/>
              <a:t>Guiding </a:t>
            </a:r>
            <a:r>
              <a:rPr lang="en-US" b="1" dirty="0"/>
              <a:t>Principle: </a:t>
            </a:r>
            <a:r>
              <a:rPr lang="en-US" dirty="0"/>
              <a:t>The purpose of the WOCN Society’s Health Care Agenda is to </a:t>
            </a:r>
            <a:r>
              <a:rPr lang="en-US" dirty="0" smtClean="0"/>
              <a:t>promote public </a:t>
            </a:r>
            <a:r>
              <a:rPr lang="en-US" dirty="0"/>
              <a:t>policy and advocacy activities that are related to the Society’s mission, vision </a:t>
            </a:r>
            <a:r>
              <a:rPr lang="en-US" dirty="0" smtClean="0"/>
              <a:t>and strategic </a:t>
            </a:r>
            <a:r>
              <a:rPr lang="en-US" dirty="0"/>
              <a:t>goals.</a:t>
            </a:r>
          </a:p>
        </p:txBody>
      </p:sp>
    </p:spTree>
    <p:extLst>
      <p:ext uri="{BB962C8B-B14F-4D97-AF65-F5344CB8AC3E}">
        <p14:creationId xmlns:p14="http://schemas.microsoft.com/office/powerpoint/2010/main" val="3367217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565"/>
            <a:ext cx="8229600" cy="651284"/>
          </a:xfrm>
        </p:spPr>
        <p:txBody>
          <a:bodyPr/>
          <a:lstStyle/>
          <a:p>
            <a:r>
              <a:rPr lang="en-US" dirty="0" smtClean="0"/>
              <a:t>WOCN Health Care Agenda</a:t>
            </a:r>
            <a:endParaRPr lang="en-US" dirty="0"/>
          </a:p>
        </p:txBody>
      </p:sp>
      <p:sp>
        <p:nvSpPr>
          <p:cNvPr id="3" name="Content Placeholder 2"/>
          <p:cNvSpPr>
            <a:spLocks noGrp="1"/>
          </p:cNvSpPr>
          <p:nvPr>
            <p:ph idx="1"/>
          </p:nvPr>
        </p:nvSpPr>
        <p:spPr>
          <a:xfrm>
            <a:off x="457200" y="1600200"/>
            <a:ext cx="8229600" cy="5087983"/>
          </a:xfrm>
        </p:spPr>
        <p:txBody>
          <a:bodyPr/>
          <a:lstStyle/>
          <a:p>
            <a:pPr marL="0" indent="0">
              <a:buNone/>
            </a:pPr>
            <a:r>
              <a:rPr lang="en-US" sz="2400" b="1" dirty="0" smtClean="0"/>
              <a:t>1. Access </a:t>
            </a:r>
            <a:r>
              <a:rPr lang="en-US" sz="2400" b="1" dirty="0"/>
              <a:t>to Wound, Ostomy and Continence Supplies</a:t>
            </a:r>
          </a:p>
          <a:p>
            <a:pPr lvl="1"/>
            <a:r>
              <a:rPr lang="en-US" sz="2000" b="1" dirty="0" smtClean="0"/>
              <a:t>Goal: </a:t>
            </a:r>
            <a:r>
              <a:rPr lang="en-US" sz="2000" dirty="0" smtClean="0"/>
              <a:t>Protect </a:t>
            </a:r>
            <a:r>
              <a:rPr lang="en-US" sz="2000" dirty="0"/>
              <a:t>and enhance patients’ access to wound, ostomy and continence </a:t>
            </a:r>
            <a:r>
              <a:rPr lang="en-US" sz="2000" dirty="0" smtClean="0"/>
              <a:t>supplies</a:t>
            </a:r>
          </a:p>
          <a:p>
            <a:pPr marL="0" indent="0">
              <a:buNone/>
            </a:pPr>
            <a:r>
              <a:rPr lang="en-US" sz="2400" dirty="0" smtClean="0"/>
              <a:t>2.</a:t>
            </a:r>
            <a:r>
              <a:rPr lang="en-US" sz="2400" b="1" dirty="0"/>
              <a:t> Payment Reform</a:t>
            </a:r>
          </a:p>
          <a:p>
            <a:pPr lvl="1"/>
            <a:r>
              <a:rPr lang="en-US" sz="2000" b="1" dirty="0" smtClean="0"/>
              <a:t>Goal: </a:t>
            </a:r>
            <a:r>
              <a:rPr lang="en-US" sz="2000" dirty="0" smtClean="0"/>
              <a:t>Ensure </a:t>
            </a:r>
            <a:r>
              <a:rPr lang="en-US" sz="2000" dirty="0"/>
              <a:t>that patients have access to </a:t>
            </a:r>
            <a:r>
              <a:rPr lang="en-US" sz="2000" dirty="0" smtClean="0"/>
              <a:t>WOC </a:t>
            </a:r>
            <a:r>
              <a:rPr lang="en-US" sz="2000" dirty="0"/>
              <a:t>specialty</a:t>
            </a:r>
          </a:p>
          <a:p>
            <a:pPr marL="0" indent="0">
              <a:buNone/>
            </a:pPr>
            <a:r>
              <a:rPr lang="en-US" sz="2000" dirty="0" smtClean="0"/>
              <a:t>	nursing services</a:t>
            </a:r>
          </a:p>
          <a:p>
            <a:pPr marL="0" indent="0">
              <a:buNone/>
            </a:pPr>
            <a:r>
              <a:rPr lang="en-US" sz="2400" dirty="0" smtClean="0"/>
              <a:t>3. </a:t>
            </a:r>
            <a:r>
              <a:rPr lang="en-US" sz="2400" b="1" dirty="0"/>
              <a:t>Nursing Workforce and Education</a:t>
            </a:r>
          </a:p>
          <a:p>
            <a:pPr lvl="1"/>
            <a:r>
              <a:rPr lang="en-US" sz="2000" b="1" dirty="0"/>
              <a:t>Goal</a:t>
            </a:r>
            <a:r>
              <a:rPr lang="en-US" sz="2000" b="1" dirty="0" smtClean="0"/>
              <a:t>: </a:t>
            </a:r>
            <a:r>
              <a:rPr lang="en-US" sz="2000" dirty="0" smtClean="0"/>
              <a:t>WOCN </a:t>
            </a:r>
            <a:r>
              <a:rPr lang="en-US" sz="2000" dirty="0"/>
              <a:t>Society advocates for adequate funding of programs for the development </a:t>
            </a:r>
            <a:r>
              <a:rPr lang="en-US" sz="2000" dirty="0" smtClean="0"/>
              <a:t>and education </a:t>
            </a:r>
            <a:r>
              <a:rPr lang="en-US" sz="2000" dirty="0"/>
              <a:t>of nursing’s workforce, including Title 9 of the Public Health Services Act </a:t>
            </a:r>
            <a:r>
              <a:rPr lang="en-US" sz="2000" dirty="0" smtClean="0"/>
              <a:t>to support </a:t>
            </a:r>
            <a:r>
              <a:rPr lang="en-US" sz="2000" dirty="0"/>
              <a:t>the recruitment, education, and retention of the nation’s nursing work </a:t>
            </a:r>
            <a:r>
              <a:rPr lang="en-US" sz="2000" dirty="0" smtClean="0"/>
              <a:t>force</a:t>
            </a:r>
          </a:p>
          <a:p>
            <a:pPr marL="0" indent="0">
              <a:buNone/>
            </a:pPr>
            <a:r>
              <a:rPr lang="en-US" sz="2400" dirty="0" smtClean="0"/>
              <a:t>4. </a:t>
            </a:r>
            <a:r>
              <a:rPr lang="en-US" sz="2400" b="1" dirty="0"/>
              <a:t>Quality of Care Initiatives</a:t>
            </a:r>
          </a:p>
          <a:p>
            <a:pPr lvl="1"/>
            <a:r>
              <a:rPr lang="en-US" sz="2000" b="1" dirty="0"/>
              <a:t>Goal</a:t>
            </a:r>
            <a:r>
              <a:rPr lang="en-US" sz="2000" b="1" dirty="0" smtClean="0"/>
              <a:t>: </a:t>
            </a:r>
            <a:r>
              <a:rPr lang="en-US" sz="2000" dirty="0" smtClean="0"/>
              <a:t>Active </a:t>
            </a:r>
            <a:r>
              <a:rPr lang="en-US" sz="2000" dirty="0"/>
              <a:t>participation in policy and regulatory development.</a:t>
            </a:r>
          </a:p>
          <a:p>
            <a:pPr lvl="1"/>
            <a:endParaRPr lang="en-US" sz="2400" dirty="0"/>
          </a:p>
        </p:txBody>
      </p:sp>
    </p:spTree>
    <p:extLst>
      <p:ext uri="{BB962C8B-B14F-4D97-AF65-F5344CB8AC3E}">
        <p14:creationId xmlns:p14="http://schemas.microsoft.com/office/powerpoint/2010/main" val="2571754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387532" y="1135538"/>
            <a:ext cx="8229600" cy="564197"/>
          </a:xfrm>
        </p:spPr>
        <p:txBody>
          <a:bodyPr/>
          <a:lstStyle/>
          <a:p>
            <a:r>
              <a:rPr lang="en-US" sz="4000" dirty="0" smtClean="0"/>
              <a:t>Access to WOC Supplies</a:t>
            </a:r>
          </a:p>
        </p:txBody>
      </p:sp>
      <p:sp>
        <p:nvSpPr>
          <p:cNvPr id="3" name="AutoShape 4" descr="data:image/jpeg;base64,/9j/4AAQSkZJRgABAQAAAQABAAD/2wCEAAkGBhAGEBAQEBEPEBAQEhQPDxAQFRAUERcPHxAVFxMQEhQXGyYfGhojGhISIDsgIycsLCwsGx4yNTAqQScrLCkBCQoKDgwOGg8PGiodHyIvLCwsLCwpKSksKSwsLDUpLCkpKSwpLCkpLCkpKSkpKSwpKSwpKSwpKSkuLCwsLCksKf/AABEIAOEA4QMBIgACEQEDEQH/xAAbAAEAAwADAQAAAAAAAAAAAAAABQYHAQMEAv/EAEEQAAICAQIDBQUDBwsFAAAAAAABAgMEBREGEiExQVFhgQcTFDJxIpGxI0JSU2JyoRUzQ2NzgpKisrThFiSDwdH/xAAZAQEBAQEBAQAAAAAAAAAAAAAABAMCAQX/xAAiEQEAAgICAQUBAQAAAAAAAAAAAQIDERIhMQQTIjJBUUL/2gAMAwEAAhEDEQA/ANxAAAAAAAAAAAAAAAAAAAAAAAAAAAAAAAAAAAAAAAAAAAAAAAAAAAAAAAAAAAAznjbie/UMl6dh2SpjUoyz8mD2simt441T7ptdW+77z2tZtOoeTOo3LRtwYzXo706XvsOy2nKT5lZKyyxWS743qbfPF95pnCfEUeJsWF3LyWJuu+v9C+PScPp2NeTR3fHNPLmt4t4TQAM3YAAAAAAAAAAAAAAAAAAAAAAAAAAABW/aBxFPhrBstp2+InKGPjJpP8vOXLF7Pt26y28gLHzGa69xpn52ZkUYFmPRRhtU2W21u12ZOyc4R2f2VHovrv6R2la/m8KZGM78y3Mxci6GNkLI5eauyb2hdXJLdR5u2PZt6EdwlY8jHlbL57snJus/tHfLf8CjHi+WrMb5PjurReCeL3xHG2q6EaszFcYZNcXvBpreF1Tf5kkm/Lquva884ZtebXdkv5srKyL5N9u3vXGC9IxJfhe34XXKtt/+4wLYT27PsXQlCT9OZepEcMVfBVW4svnxMm/Hmn27e9lKEtvBxkmd46xXJMOLzypEpckfZpc68zVavzebHvS8JTqfN/FEd2kn7KKnlPUczb7GRkqql+NVUOTmXlvzeqZ16j6ucP2aCACJWAAAAAAAAAAAAAAAAAAAAAAAAHTfmV4vKpzhDme0eeUY7vwW76vqdxi+sYVfFepalLLj72NFsMKhS32rrVfNOUPCTk99zulOc6hza3GNrL7SdZuvyMbTaLbKFbCWVl21Nxt+HjLljVXJdYuUt935LxZQtY1K7EisK+6y+rGzMPUKLbpOdscZzsqshOb6yUbJw6v9I403UZ02YNuVPdRpytI99Y/6WrKc64zk+xuE4Lr27Ms3CmmU8UanmqcY3YsNPjhXdd4Oyy9Wcqku9KtPp2PY2iIrTf7tlMzNtfiP4q3lTXCPWdmXi11pdXz/ABEZbr0iz1avp13BOTkRePkW4WRbPJxrcet2ck5vezHnFdVs99n4eu3uyNF0fgC+m3KzsnIsofNh4ds1dOEuyMoVQjzNpdE5dEerK9pWdqHTC0/3UX2XZ8+Tp/YQ+1/H0PZva1uVYOERXVnp9nWgXyuu1LKrnTO2CxsSixbThiqSlKVi7pTlFPbu28xxpwdkRyHqGBFWWTioZmK2o++ivlsrk+itS6dejW3rX756lqnXJ1O+K/V4MY48F/5Pnf8AA88dBdXWvN1SuXbzxy7m9/FpvZ+ojFk3yee5TWnbVg5/FDWNTi5WHGfTJysqHu1XV+dGpP55tdFsavpGlVaJRVj0x5aqYKuC8l3t97fVt+LZnejcd5XDVkKtSmsjEnJQhnqKjZVJ/LHJjHpyv9Nevlp8XzLdGWWbb+TTHFddOQAZNAAAAAAAAAAAAAAAAAAAAAAAAAybifTr+Fs/KvWPkZOJnSjkKWNCVs4ZKhyzrnGPVKWyaf8A8ZrJWuOeLP8ApTHi64q3KyJKjEp/Stf50v2Yrq/Rd53S01npzaImO1T0uzF4O0pQ1eqFl2ZdblfAOEbbZWTnvGuNb70tt29km2tyJrtzM2t1VKvRsNtyWJgqCyJb991232X+718T607SpU2Sycix5ObZ/O5E+5fq6V2Qgt9un/BIldMMebJ7ZfyrxabomPpG7qrUZvrK2W87ZPvcrJdWz2gG/hhPYAAPi+iOVCVc4qUJpxnF9ji+1E77LNVnKq/Auk52afONdc32yxJR5qJPzS3j6IhT2ez2XNqmobbbLFxFP97mua/ytGHqIjjtvhnvTSAAQqgAAAAAAAAAAAAAAAAAAAAAAAAyLVc3/qHVsq59asBfAY3h71rmyLF59VHfw2NautVEZSfZFOT+iW7MX4TbtxIWy+bJnblTf7VlspfhsjfBXdtsc06qlwAXJAAAAAA23JT2TY7yFn5232cvJ5KX40VR91GS8nJT+5lZ1u+2SrxcfrlZkvh6F+juvyl78oRbe5q+haRDQcajGr+SiuNUX3vZbOT82936kvqLf5U4a/r3gAkUAAAAAAAAAAAAAAAAAAAAAAAAOvIpWRCUH2Si4v6Nbf8Asxbg1uOFTCXzUuzHmvCcLZRa/A20x1Y/8kajqeK1sncs6nzrtiufb6TW33lGCflpjmj4vcAC1IAAAcTmqk5SajGKcpSfYopbtv03OSOuwJcV5dOmQbVbSyNQmu1Yqa5aU+5zlsvp1ObW4xt1WOU6T/sw0WWozs1e6LTvj7nBhLthhp/Pt42Pr9PqaKfFNMaIxhFKMYpRjGK2Silskl4bI7D5szudrojUaAAePQAAAAAAAAAAAAAAAAAAAAAAAAzf2qYf8m34OpL5Yy+Byn/UWP7En+7P8TSCJ4r0SPEeFk4sv6aqUY+VnbXL0kov0PazqdvJjcaUJrY4I3hvUHqeJTZP+cUfdW+PvYPknv8A4d/Ukj6kTvtBMaAAHj5ssjSnKT2jFOUn4RS3b+5E37JdLccWzPsW12o2PI69scdbxor+ij1/vFO4ucpYllcPnyJVYsP3rLYx/Dc2bDxI4NcKoLaFcI1wXhCMUor7kiT1FvEKcMfruABKoAAAAAAAAAAAAAAAAAAAAAAAAAAAOGcgDHMalafn6tjrshmLIiu5RurVjSXhume86ddXuddzl0/KYmNa/qpOH4M7j6OKd0hFk6tIADRmjdVh77I0uD7Jalj7+inJfxRsxi2vv3csCz9VqOJNv9l2ODf+ZG0kPqPsrw/UABg2AAAAAAAAAAAAAAAAAAAAAAAAAAAODk4YGT8TrbX7/PTqv9wdyW58cUrbXrfPTa/9yVD2l51mPVRVFuMLpT9402ublUdq35fab279kXY51j2kvG76fPFfHXwT9ziShKaf5W3aM4L+rhv0b8X3dn0+uG+Po5f5PLcK7OihaltCXlNLpF+fY/IzlPY5l1T+jM/dne2ntxrTYeKqfe4d/jWo3L6wsjP8Is2Wi6ORGM4veMkpRa74tbp/czJsbF95jwqm1LmojVN9qe9Si3/Eufsw1P8AlPSsRvfnph8LYn2qytut/wClP1HqI8S8wz5hagASqAAAAAAAAAAAAAAAAAAAAAAAAAAAAABlvGcfd67B/rNN6fWOU9yoe0yCeJU+9ZEUvo6rN/8ASvuLv7SqfhtS0q7uthlYkn58kZwXq1IpftD0u7UaK5VJzVMpTsgu3lcUlYl37bS6eZZj7xpr9XZk2EzhnG+xi1a5wRnrNwadpbypTpn4pqT5f8nKWr2UX/DX6tidOWGTDLrXfy21/a9N4L7zNPZdYubKXMt3GqXL39HNOX8UvU0PgH8nrWav1mDjz+6bia5O8cSzp1eYaeACRQAAAAAAAAAAAAAAAAAAAAAAAAAAAAAKZ7WNJnn6e7qlvdg2wzq0u1qG/vIr+45fcVvFyo5cIW1veFkVZB/stbo1aUVLo+qfRryMa1jTJ+zm6UJqUtLuscse9JtY85Pd49vhDfsf/JRgvxnUsMtNxuFA4t4Suwb7J002Tom3ZF1xclDfrKEkuzZ7+hVmbzXNWJSi1KL6xlFpprxTRXuIOCKNel7yLdNz+aUIqUZ+co9OvmbXxb7hnXJ/UZ7M9J91VZlP5rW6YeVcWnJ+stv8JffZxQ83U9RyUvsUVU4EX42Leyzb6Nr7yrVZMOGa6sDFU8vL6qqiHWTm5Nuy3bpCO736933mpcA8NS4WwoU2uM75ynkZM49kr5veXXv2+zHfwijPLMRWKtMcbtNljABK3AAAAAAAAAAAAAAAAAAAAAAAAAAAAAA6snGhmQlXZGM4TXLOEknFx700+1HaAKBl+xzEUnLEvzMHme/JRZvVv5VzT27+xnTX7H/edLtU1KyPfGEq69/VJmig65W/rnjCE4b4Pw+EoOOLSoOX85Y95WzfjOb6v6dhNgHLoAAAAAAAAAAAAAAAAAAAAAAAAAAAAAAAAAAAAAAAAAAAAAAAAAAAAAAAAAAAAAAAAAAAAAAAAAAAAAAAAAAAAAAAAAAAAAAAAAAH/9k="/>
          <p:cNvSpPr>
            <a:spLocks noGrp="1" noChangeAspect="1" noChangeArrowheads="1"/>
          </p:cNvSpPr>
          <p:nvPr>
            <p:ph type="body" idx="1"/>
          </p:nvPr>
        </p:nvSpPr>
        <p:spPr bwMode="auto">
          <a:xfrm>
            <a:off x="457200" y="1985554"/>
            <a:ext cx="8229600" cy="41406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57150" indent="0">
              <a:buNone/>
            </a:pPr>
            <a:endParaRPr lang="en-US" dirty="0" smtClean="0">
              <a:solidFill>
                <a:srgbClr val="0070C0"/>
              </a:solidFill>
            </a:endParaRPr>
          </a:p>
          <a:p>
            <a:endParaRPr lang="en-US" dirty="0">
              <a:solidFill>
                <a:srgbClr val="0070C0"/>
              </a:solidFill>
            </a:endParaRPr>
          </a:p>
        </p:txBody>
      </p:sp>
      <p:pic>
        <p:nvPicPr>
          <p:cNvPr id="8194" name="Picture 2" descr="https://encrypted-tbn0.gstatic.com/images?q=tbn:ANd9GcT7pmUPsbiiq8vnrjqKW7rLi7xdUCfObjy6fG5Pi6neC9suyLwV0xTcJct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09" y="2160496"/>
            <a:ext cx="3524250" cy="1295401"/>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8196" name="Picture 4" descr="https://encrypted-tbn3.gstatic.com/images?q=tbn:ANd9GcRD0RwBlmPfPejGU_N2xE_1K1XXz4spNO-MhSeb9sJ9bqfuaY2x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172" y="2546259"/>
            <a:ext cx="2505075" cy="181927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8200" name="Picture 8" descr="https://encrypted-tbn2.gstatic.com/images?q=tbn:ANd9GcREBTcA-MaD1rJr313sl8wZaPD1u7lpHTeUEEqi9pUD4hl-dj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775" y="4143013"/>
            <a:ext cx="2714625" cy="1685926"/>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8202" name="Picture 10" descr="http://www.ostomy.org/images/logos/uoaalogo_blackwhite_bi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9028" y="4738440"/>
            <a:ext cx="1737001" cy="138772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392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387532" y="1135538"/>
            <a:ext cx="8229600" cy="564197"/>
          </a:xfrm>
        </p:spPr>
        <p:txBody>
          <a:bodyPr/>
          <a:lstStyle/>
          <a:p>
            <a:r>
              <a:rPr lang="en-US" sz="4000" dirty="0" smtClean="0"/>
              <a:t>Access to WOC Supplies</a:t>
            </a:r>
          </a:p>
        </p:txBody>
      </p:sp>
      <p:sp>
        <p:nvSpPr>
          <p:cNvPr id="3" name="AutoShape 4" descr="data:image/jpeg;base64,/9j/4AAQSkZJRgABAQAAAQABAAD/2wCEAAkGBhAGEBAQEBEPEBAQEhQPDxAQFRAUERcPHxAVFxMQEhQXGyYfGhojGhISIDsgIycsLCwsGx4yNTAqQScrLCkBCQoKDgwOGg8PGiodHyIvLCwsLCwpKSksKSwsLDUpLCkpKSwpLCkpLCkpKSkpKSwpKSwpKSwpKSkuLCwsLCksKf/AABEIAOEA4QMBIgACEQEDEQH/xAAbAAEAAwADAQAAAAAAAAAAAAAABQYHAQMEAv/EAEEQAAICAQIDBQUDBwsFAAAAAAABAgMEBREGEiExQVFhgQcTFDJxIpGxI0JSU2JyoRUzQ2NzgpKisrThFiSDwdH/xAAZAQEBAQEBAQAAAAAAAAAAAAAABAMCAQX/xAAiEQEAAgICAQUBAQAAAAAAAAAAAQIDERIhMQQTIjJBUUL/2gAMAwEAAhEDEQA/ANxAAAAAAAAAAAAAAAAAAAAAAAAAAAAAAAAAAAAAAAAAAAAAAAAAAAAAAAAAAAAznjbie/UMl6dh2SpjUoyz8mD2simt441T7ptdW+77z2tZtOoeTOo3LRtwYzXo706XvsOy2nKT5lZKyyxWS743qbfPF95pnCfEUeJsWF3LyWJuu+v9C+PScPp2NeTR3fHNPLmt4t4TQAM3YAAAAAAAAAAAAAAAAAAAAAAAAAAABW/aBxFPhrBstp2+InKGPjJpP8vOXLF7Pt26y28gLHzGa69xpn52ZkUYFmPRRhtU2W21u12ZOyc4R2f2VHovrv6R2la/m8KZGM78y3Mxci6GNkLI5eauyb2hdXJLdR5u2PZt6EdwlY8jHlbL57snJus/tHfLf8CjHi+WrMb5PjurReCeL3xHG2q6EaszFcYZNcXvBpreF1Tf5kkm/Lquva884ZtebXdkv5srKyL5N9u3vXGC9IxJfhe34XXKtt/+4wLYT27PsXQlCT9OZepEcMVfBVW4svnxMm/Hmn27e9lKEtvBxkmd46xXJMOLzypEpckfZpc68zVavzebHvS8JTqfN/FEd2kn7KKnlPUczb7GRkqql+NVUOTmXlvzeqZ16j6ucP2aCACJWAAAAAAAAAAAAAAAAAAAAAAAAHTfmV4vKpzhDme0eeUY7vwW76vqdxi+sYVfFepalLLj72NFsMKhS32rrVfNOUPCTk99zulOc6hza3GNrL7SdZuvyMbTaLbKFbCWVl21Nxt+HjLljVXJdYuUt935LxZQtY1K7EisK+6y+rGzMPUKLbpOdscZzsqshOb6yUbJw6v9I403UZ02YNuVPdRpytI99Y/6WrKc64zk+xuE4Lr27Ms3CmmU8UanmqcY3YsNPjhXdd4Oyy9Wcqku9KtPp2PY2iIrTf7tlMzNtfiP4q3lTXCPWdmXi11pdXz/ABEZbr0iz1avp13BOTkRePkW4WRbPJxrcet2ck5vezHnFdVs99n4eu3uyNF0fgC+m3KzsnIsofNh4ds1dOEuyMoVQjzNpdE5dEerK9pWdqHTC0/3UX2XZ8+Tp/YQ+1/H0PZva1uVYOERXVnp9nWgXyuu1LKrnTO2CxsSixbThiqSlKVi7pTlFPbu28xxpwdkRyHqGBFWWTioZmK2o++ivlsrk+itS6dejW3rX756lqnXJ1O+K/V4MY48F/5Pnf8AA88dBdXWvN1SuXbzxy7m9/FpvZ+ojFk3yee5TWnbVg5/FDWNTi5WHGfTJysqHu1XV+dGpP55tdFsavpGlVaJRVj0x5aqYKuC8l3t97fVt+LZnejcd5XDVkKtSmsjEnJQhnqKjZVJ/LHJjHpyv9Nevlp8XzLdGWWbb+TTHFddOQAZNAAAAAAAAAAAAAAAAAAAAAAAAAybifTr+Fs/KvWPkZOJnSjkKWNCVs4ZKhyzrnGPVKWyaf8A8ZrJWuOeLP8ApTHi64q3KyJKjEp/Stf50v2Yrq/Rd53S01npzaImO1T0uzF4O0pQ1eqFl2ZdblfAOEbbZWTnvGuNb70tt29km2tyJrtzM2t1VKvRsNtyWJgqCyJb991232X+718T607SpU2Sycix5ObZ/O5E+5fq6V2Qgt9un/BIldMMebJ7ZfyrxabomPpG7qrUZvrK2W87ZPvcrJdWz2gG/hhPYAAPi+iOVCVc4qUJpxnF9ji+1E77LNVnKq/Auk52afONdc32yxJR5qJPzS3j6IhT2ez2XNqmobbbLFxFP97mua/ytGHqIjjtvhnvTSAAQqgAAAAAAAAAAAAAAAAAAAAAAAAyLVc3/qHVsq59asBfAY3h71rmyLF59VHfw2NautVEZSfZFOT+iW7MX4TbtxIWy+bJnblTf7VlspfhsjfBXdtsc06qlwAXJAAAAAA23JT2TY7yFn5232cvJ5KX40VR91GS8nJT+5lZ1u+2SrxcfrlZkvh6F+juvyl78oRbe5q+haRDQcajGr+SiuNUX3vZbOT82936kvqLf5U4a/r3gAkUAAAAAAAAAAAAAAAAAAAAAAAAOvIpWRCUH2Si4v6Nbf8Asxbg1uOFTCXzUuzHmvCcLZRa/A20x1Y/8kajqeK1sncs6nzrtiufb6TW33lGCflpjmj4vcAC1IAAAcTmqk5SajGKcpSfYopbtv03OSOuwJcV5dOmQbVbSyNQmu1Yqa5aU+5zlsvp1ObW4xt1WOU6T/sw0WWozs1e6LTvj7nBhLthhp/Pt42Pr9PqaKfFNMaIxhFKMYpRjGK2Silskl4bI7D5szudrojUaAAePQAAAAAAAAAAAAAAAAAAAAAAAAzf2qYf8m34OpL5Yy+Byn/UWP7En+7P8TSCJ4r0SPEeFk4sv6aqUY+VnbXL0kov0PazqdvJjcaUJrY4I3hvUHqeJTZP+cUfdW+PvYPknv8A4d/Ukj6kTvtBMaAAHj5ssjSnKT2jFOUn4RS3b+5E37JdLccWzPsW12o2PI69scdbxor+ij1/vFO4ucpYllcPnyJVYsP3rLYx/Dc2bDxI4NcKoLaFcI1wXhCMUor7kiT1FvEKcMfruABKoAAAAAAAAAAAAAAAAAAAAAAAAAAAOGcgDHMalafn6tjrshmLIiu5RurVjSXhume86ddXuddzl0/KYmNa/qpOH4M7j6OKd0hFk6tIADRmjdVh77I0uD7Jalj7+inJfxRsxi2vv3csCz9VqOJNv9l2ODf+ZG0kPqPsrw/UABg2AAAAAAAAAAAAAAAAAAAAAAAAAAAODk4YGT8TrbX7/PTqv9wdyW58cUrbXrfPTa/9yVD2l51mPVRVFuMLpT9402ublUdq35fab279kXY51j2kvG76fPFfHXwT9ziShKaf5W3aM4L+rhv0b8X3dn0+uG+Po5f5PLcK7OihaltCXlNLpF+fY/IzlPY5l1T+jM/dne2ntxrTYeKqfe4d/jWo3L6wsjP8Is2Wi6ORGM4veMkpRa74tbp/czJsbF95jwqm1LmojVN9qe9Si3/Eufsw1P8AlPSsRvfnph8LYn2qytut/wClP1HqI8S8wz5hagASqAAAAAAAAAAAAAAAAAAAAAAAAAAAAABlvGcfd67B/rNN6fWOU9yoe0yCeJU+9ZEUvo6rN/8ASvuLv7SqfhtS0q7uthlYkn58kZwXq1IpftD0u7UaK5VJzVMpTsgu3lcUlYl37bS6eZZj7xpr9XZk2EzhnG+xi1a5wRnrNwadpbypTpn4pqT5f8nKWr2UX/DX6tidOWGTDLrXfy21/a9N4L7zNPZdYubKXMt3GqXL39HNOX8UvU0PgH8nrWav1mDjz+6bia5O8cSzp1eYaeACRQAAAAAAAAAAAAAAAAAAAAAAAAAAAAAKZ7WNJnn6e7qlvdg2wzq0u1qG/vIr+45fcVvFyo5cIW1veFkVZB/stbo1aUVLo+qfRryMa1jTJ+zm6UJqUtLuscse9JtY85Pd49vhDfsf/JRgvxnUsMtNxuFA4t4Suwb7J002Tom3ZF1xclDfrKEkuzZ7+hVmbzXNWJSi1KL6xlFpprxTRXuIOCKNel7yLdNz+aUIqUZ+co9OvmbXxb7hnXJ/UZ7M9J91VZlP5rW6YeVcWnJ+stv8JffZxQ83U9RyUvsUVU4EX42Leyzb6Nr7yrVZMOGa6sDFU8vL6qqiHWTm5Nuy3bpCO736933mpcA8NS4WwoU2uM75ynkZM49kr5veXXv2+zHfwijPLMRWKtMcbtNljABK3AAAAAAAAAAAAAAAAAAAAAAAAAAAAAA6snGhmQlXZGM4TXLOEknFx700+1HaAKBl+xzEUnLEvzMHme/JRZvVv5VzT27+xnTX7H/edLtU1KyPfGEq69/VJmig65W/rnjCE4b4Pw+EoOOLSoOX85Y95WzfjOb6v6dhNgHLoAAAAAAAAAAAAAAAAAAAAAAAAAAAAAAAAAAAAAAAAAAAAAAAAAAAAAAAAAAAAAAAAAAAAAAAAAAAAAAAAAAAAAAAAAAAAAAAAAAH/9k="/>
          <p:cNvSpPr>
            <a:spLocks noGrp="1" noChangeAspect="1" noChangeArrowheads="1"/>
          </p:cNvSpPr>
          <p:nvPr>
            <p:ph type="body" idx="1"/>
          </p:nvPr>
        </p:nvSpPr>
        <p:spPr bwMode="auto">
          <a:xfrm>
            <a:off x="606824" y="1845846"/>
            <a:ext cx="4888027" cy="34634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457200" lvl="1" indent="0">
              <a:buNone/>
            </a:pPr>
            <a:r>
              <a:rPr lang="en-US" dirty="0" smtClean="0">
                <a:solidFill>
                  <a:srgbClr val="0070C0"/>
                </a:solidFill>
              </a:rPr>
              <a:t> </a:t>
            </a:r>
          </a:p>
          <a:p>
            <a:pPr lvl="1">
              <a:buFont typeface="Wingdings" panose="05000000000000000000" pitchFamily="2" charset="2"/>
              <a:buChar char="v"/>
            </a:pPr>
            <a:r>
              <a:rPr lang="en-US" dirty="0" err="1" smtClean="0"/>
              <a:t>DME</a:t>
            </a:r>
            <a:r>
              <a:rPr lang="en-US" dirty="0" smtClean="0"/>
              <a:t> Face to Face Requirements</a:t>
            </a:r>
          </a:p>
          <a:p>
            <a:pPr lvl="1">
              <a:buFont typeface="Wingdings" panose="05000000000000000000" pitchFamily="2" charset="2"/>
              <a:buChar char="v"/>
            </a:pPr>
            <a:r>
              <a:rPr lang="en-US" dirty="0" smtClean="0"/>
              <a:t>Biologics and  Skin Substitutes</a:t>
            </a:r>
          </a:p>
          <a:p>
            <a:pPr lvl="1">
              <a:buFont typeface="Wingdings" panose="05000000000000000000" pitchFamily="2" charset="2"/>
              <a:buChar char="v"/>
            </a:pPr>
            <a:r>
              <a:rPr lang="en-US" dirty="0" smtClean="0"/>
              <a:t>HR 3877 Lymphedema Coverage</a:t>
            </a:r>
          </a:p>
          <a:p>
            <a:pPr lvl="1">
              <a:buFont typeface="Wingdings" panose="05000000000000000000" pitchFamily="2" charset="2"/>
              <a:buChar char="v"/>
            </a:pPr>
            <a:r>
              <a:rPr lang="en-US" dirty="0" smtClean="0"/>
              <a:t>CMS Competitive Bidding</a:t>
            </a:r>
          </a:p>
        </p:txBody>
      </p:sp>
      <p:pic>
        <p:nvPicPr>
          <p:cNvPr id="9218" name="Picture 2" descr="https://www.govtrack.us/congress/bills/113/hr3877/_text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061" y="2153576"/>
            <a:ext cx="2888413" cy="3463453"/>
          </a:xfrm>
          <a:prstGeom prst="rect">
            <a:avLst/>
          </a:prstGeom>
          <a:solidFill>
            <a:srgbClr val="C00000"/>
          </a:solidFill>
        </p:spPr>
      </p:pic>
    </p:spTree>
    <p:extLst>
      <p:ext uri="{BB962C8B-B14F-4D97-AF65-F5344CB8AC3E}">
        <p14:creationId xmlns:p14="http://schemas.microsoft.com/office/powerpoint/2010/main" val="3707308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sz="4000" dirty="0" smtClean="0"/>
              <a:t/>
            </a:r>
            <a:br>
              <a:rPr lang="en-US" sz="4000" dirty="0" smtClean="0"/>
            </a:br>
            <a:r>
              <a:rPr lang="en-US" sz="4000" dirty="0" smtClean="0"/>
              <a:t>Access to WOC Nurses</a:t>
            </a:r>
          </a:p>
        </p:txBody>
      </p:sp>
      <p:sp>
        <p:nvSpPr>
          <p:cNvPr id="2" name="Content Placeholder 1"/>
          <p:cNvSpPr>
            <a:spLocks noGrp="1"/>
          </p:cNvSpPr>
          <p:nvPr>
            <p:ph sz="half" idx="1"/>
          </p:nvPr>
        </p:nvSpPr>
        <p:spPr/>
        <p:txBody>
          <a:bodyPr/>
          <a:lstStyle/>
          <a:p>
            <a:pPr>
              <a:buFont typeface="Wingdings" panose="05000000000000000000" pitchFamily="2" charset="2"/>
              <a:buChar char="v"/>
            </a:pPr>
            <a:endParaRPr lang="en-US" sz="2000" dirty="0" smtClean="0"/>
          </a:p>
          <a:p>
            <a:pPr>
              <a:buFont typeface="Wingdings" panose="05000000000000000000" pitchFamily="2" charset="2"/>
              <a:buChar char="v"/>
            </a:pPr>
            <a:r>
              <a:rPr lang="en-US" sz="2000" dirty="0" smtClean="0"/>
              <a:t>WOCN/ASCRS Joint Position Statement on the value of preoperative stoma site marking for patients undergoing fecal ostomy surgery</a:t>
            </a:r>
          </a:p>
          <a:p>
            <a:pPr>
              <a:buFont typeface="Wingdings" panose="05000000000000000000" pitchFamily="2" charset="2"/>
              <a:buChar char="v"/>
            </a:pPr>
            <a:r>
              <a:rPr lang="en-US" sz="2000" dirty="0" smtClean="0"/>
              <a:t>WOCN/AUA </a:t>
            </a:r>
            <a:r>
              <a:rPr lang="en-US" sz="2000" dirty="0"/>
              <a:t>Joint Position </a:t>
            </a:r>
            <a:r>
              <a:rPr lang="en-US" sz="2000" dirty="0" smtClean="0"/>
              <a:t>Statement </a:t>
            </a:r>
            <a:r>
              <a:rPr lang="en-US" sz="2000" dirty="0"/>
              <a:t>on the value of preoperative stoma site marking for patients undergoing </a:t>
            </a:r>
            <a:r>
              <a:rPr lang="en-US" sz="2000" dirty="0" smtClean="0"/>
              <a:t>urinary </a:t>
            </a:r>
            <a:r>
              <a:rPr lang="en-US" sz="2000" dirty="0"/>
              <a:t>ostomy </a:t>
            </a:r>
            <a:r>
              <a:rPr lang="en-US" sz="2000" dirty="0" smtClean="0"/>
              <a:t>surgery</a:t>
            </a:r>
          </a:p>
          <a:p>
            <a:pPr marL="342900" lvl="1" indent="-342900">
              <a:buFont typeface="Wingdings" panose="05000000000000000000" pitchFamily="2" charset="2"/>
              <a:buChar char="v"/>
            </a:pPr>
            <a:r>
              <a:rPr lang="en-US" sz="2000" dirty="0"/>
              <a:t>Scope of Practice </a:t>
            </a:r>
            <a:r>
              <a:rPr lang="en-US" sz="2000" dirty="0" smtClean="0"/>
              <a:t>Issues In the States</a:t>
            </a:r>
            <a:endParaRPr lang="en-US" sz="2000" dirty="0"/>
          </a:p>
          <a:p>
            <a:pPr>
              <a:buFont typeface="Wingdings" panose="05000000000000000000" pitchFamily="2" charset="2"/>
              <a:buChar char="v"/>
            </a:pPr>
            <a:endParaRPr lang="en-US" sz="2000" dirty="0"/>
          </a:p>
          <a:p>
            <a:endParaRPr lang="en-US" dirty="0"/>
          </a:p>
          <a:p>
            <a:endParaRPr lang="en-US" dirty="0"/>
          </a:p>
        </p:txBody>
      </p:sp>
      <p:pic>
        <p:nvPicPr>
          <p:cNvPr id="10244" name="Picture 4" descr="ASCRS Log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84272" y="5186248"/>
            <a:ext cx="4038600" cy="68888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auanet.org/common/images/aua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01942"/>
            <a:ext cx="2028272" cy="11742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6331" y="1644787"/>
            <a:ext cx="2510841" cy="1657155"/>
          </a:xfrm>
          <a:prstGeom prst="rect">
            <a:avLst/>
          </a:prstGeom>
        </p:spPr>
      </p:pic>
    </p:spTree>
    <p:extLst>
      <p:ext uri="{BB962C8B-B14F-4D97-AF65-F5344CB8AC3E}">
        <p14:creationId xmlns:p14="http://schemas.microsoft.com/office/powerpoint/2010/main" val="1989286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
            </a:r>
            <a:br>
              <a:rPr lang="en-US" sz="3600" dirty="0" smtClean="0"/>
            </a:br>
            <a:r>
              <a:rPr lang="en-US" sz="3600" dirty="0" smtClean="0"/>
              <a:t>Access to WOC Nurses</a:t>
            </a:r>
            <a:endParaRPr lang="en-US" sz="3600"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 y="1859057"/>
            <a:ext cx="4038600" cy="4267106"/>
          </a:xfrm>
          <a:prstGeom prst="rect">
            <a:avLst/>
          </a:prstGeom>
          <a:ln w="88900" cap="sq" cmpd="thickThin">
            <a:solidFill>
              <a:srgbClr val="000000"/>
            </a:solidFill>
            <a:prstDash val="solid"/>
            <a:miter lim="800000"/>
          </a:ln>
          <a:effectLst>
            <a:innerShdw blurRad="76200">
              <a:srgbClr val="000000"/>
            </a:innerShdw>
          </a:effectLst>
        </p:spPr>
      </p:pic>
      <p:sp>
        <p:nvSpPr>
          <p:cNvPr id="8" name="Content Placeholder 7"/>
          <p:cNvSpPr>
            <a:spLocks noGrp="1"/>
          </p:cNvSpPr>
          <p:nvPr>
            <p:ph sz="half" idx="2"/>
          </p:nvPr>
        </p:nvSpPr>
        <p:spPr>
          <a:xfrm>
            <a:off x="4813663" y="1729628"/>
            <a:ext cx="4038600" cy="4525963"/>
          </a:xfrm>
        </p:spPr>
        <p:style>
          <a:lnRef idx="2">
            <a:schemeClr val="accent6"/>
          </a:lnRef>
          <a:fillRef idx="1">
            <a:schemeClr val="lt1"/>
          </a:fillRef>
          <a:effectRef idx="0">
            <a:schemeClr val="accent6"/>
          </a:effectRef>
          <a:fontRef idx="minor">
            <a:schemeClr val="dk1"/>
          </a:fontRef>
        </p:style>
        <p:txBody>
          <a:bodyPr/>
          <a:lstStyle/>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Guiding Principles for Sustainable Access to Ostomy Services, Technologies and Innovation</a:t>
            </a:r>
            <a:endParaRPr lang="en-US" dirty="0"/>
          </a:p>
        </p:txBody>
      </p:sp>
    </p:spTree>
    <p:extLst>
      <p:ext uri="{BB962C8B-B14F-4D97-AF65-F5344CB8AC3E}">
        <p14:creationId xmlns:p14="http://schemas.microsoft.com/office/powerpoint/2010/main" val="326891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3" y="657815"/>
            <a:ext cx="8229600" cy="1143000"/>
          </a:xfrm>
        </p:spPr>
        <p:txBody>
          <a:bodyPr/>
          <a:lstStyle/>
          <a:p>
            <a:r>
              <a:rPr lang="en-US" dirty="0" smtClean="0"/>
              <a:t>What We’ll Cover Today</a:t>
            </a:r>
            <a:endParaRPr lang="en-US" dirty="0"/>
          </a:p>
        </p:txBody>
      </p:sp>
      <p:sp>
        <p:nvSpPr>
          <p:cNvPr id="3" name="Content Placeholder 2"/>
          <p:cNvSpPr>
            <a:spLocks noGrp="1"/>
          </p:cNvSpPr>
          <p:nvPr>
            <p:ph idx="1"/>
          </p:nvPr>
        </p:nvSpPr>
        <p:spPr>
          <a:xfrm>
            <a:off x="838200" y="2133600"/>
            <a:ext cx="7693025" cy="4029075"/>
          </a:xfrm>
        </p:spPr>
        <p:txBody>
          <a:bodyPr/>
          <a:lstStyle/>
          <a:p>
            <a:pPr>
              <a:buFont typeface="Wingdings" panose="05000000000000000000" pitchFamily="2" charset="2"/>
              <a:buChar char="v"/>
            </a:pPr>
            <a:r>
              <a:rPr lang="en-US" dirty="0" smtClean="0"/>
              <a:t>What’s the Purpose?</a:t>
            </a:r>
          </a:p>
          <a:p>
            <a:pPr>
              <a:buFont typeface="Wingdings" panose="05000000000000000000" pitchFamily="2" charset="2"/>
              <a:buChar char="v"/>
            </a:pPr>
            <a:r>
              <a:rPr lang="en-US" dirty="0" smtClean="0"/>
              <a:t>Understanding the WOCN and Regional/Affiliate Structure</a:t>
            </a:r>
          </a:p>
          <a:p>
            <a:pPr>
              <a:buFont typeface="Wingdings" panose="05000000000000000000" pitchFamily="2" charset="2"/>
              <a:buChar char="v"/>
            </a:pPr>
            <a:r>
              <a:rPr lang="en-US" dirty="0" smtClean="0"/>
              <a:t>Framework for Operation</a:t>
            </a:r>
          </a:p>
          <a:p>
            <a:pPr>
              <a:buFont typeface="Wingdings" panose="05000000000000000000" pitchFamily="2" charset="2"/>
              <a:buChar char="v"/>
            </a:pPr>
            <a:r>
              <a:rPr lang="en-US" dirty="0" smtClean="0"/>
              <a:t>Key Provisions of Guidelines and Charter Agreements</a:t>
            </a:r>
          </a:p>
          <a:p>
            <a:pPr>
              <a:buFont typeface="Wingdings" panose="05000000000000000000" pitchFamily="2" charset="2"/>
              <a:buChar char="v"/>
            </a:pPr>
            <a:r>
              <a:rPr lang="en-US" dirty="0" smtClean="0"/>
              <a:t>Input and Next Steps</a:t>
            </a:r>
            <a:endParaRPr lang="en-US" dirty="0"/>
          </a:p>
        </p:txBody>
      </p:sp>
    </p:spTree>
    <p:extLst>
      <p:ext uri="{BB962C8B-B14F-4D97-AF65-F5344CB8AC3E}">
        <p14:creationId xmlns:p14="http://schemas.microsoft.com/office/powerpoint/2010/main" val="3232245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3202"/>
          </a:xfrm>
        </p:spPr>
        <p:txBody>
          <a:bodyPr/>
          <a:lstStyle/>
          <a:p>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Nursing Workforce &amp; Education</a:t>
            </a:r>
            <a:br>
              <a:rPr lang="en-US" sz="3200" dirty="0" smtClean="0"/>
            </a:br>
            <a:r>
              <a:rPr lang="en-US" sz="3200" dirty="0" smtClean="0"/>
              <a:t>&amp;</a:t>
            </a:r>
            <a:br>
              <a:rPr lang="en-US" sz="3200" dirty="0" smtClean="0"/>
            </a:br>
            <a:r>
              <a:rPr lang="en-US" sz="3200" dirty="0" smtClean="0"/>
              <a:t>Quality of Care</a:t>
            </a:r>
            <a:endParaRPr lang="en-US" sz="3200" dirty="0"/>
          </a:p>
        </p:txBody>
      </p:sp>
      <p:pic>
        <p:nvPicPr>
          <p:cNvPr id="11266" name="Picture 2" descr="AN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51052" y="2006736"/>
            <a:ext cx="193357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U.S. Department of Health and Human Services Partnerships for Pati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7464" y="3761835"/>
            <a:ext cx="1938201" cy="190478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qualityforum.org/Responsive/image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0401" y="3931557"/>
            <a:ext cx="3754879" cy="988786"/>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CMS.gov Centers for Medicare &amp; Medicaid Services"/>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3826192" y="5397387"/>
            <a:ext cx="4048125" cy="837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3920" y="2534194"/>
            <a:ext cx="2364377" cy="130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040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097" y="1926771"/>
            <a:ext cx="5077095" cy="38078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28834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bwMode="auto">
          <a:xfrm>
            <a:off x="457200" y="3048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smtClean="0"/>
              <a:t>References</a:t>
            </a:r>
          </a:p>
        </p:txBody>
      </p:sp>
      <p:sp>
        <p:nvSpPr>
          <p:cNvPr id="67586"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US" smtClean="0"/>
              <a:t>©1999 Non-Profit Sector Leadership Program, Dalhousie University. </a:t>
            </a:r>
          </a:p>
        </p:txBody>
      </p:sp>
    </p:spTree>
    <p:extLst>
      <p:ext uri="{BB962C8B-B14F-4D97-AF65-F5344CB8AC3E}">
        <p14:creationId xmlns:p14="http://schemas.microsoft.com/office/powerpoint/2010/main" val="1346129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0066"/>
            <a:ext cx="8229600" cy="1143000"/>
          </a:xfrm>
        </p:spPr>
        <p:txBody>
          <a:bodyPr/>
          <a:lstStyle/>
          <a:p>
            <a:r>
              <a:rPr lang="en-US" dirty="0" smtClean="0"/>
              <a:t>What’s the Purpose?</a:t>
            </a:r>
            <a:endParaRPr lang="en-US" dirty="0"/>
          </a:p>
        </p:txBody>
      </p:sp>
      <p:sp>
        <p:nvSpPr>
          <p:cNvPr id="3" name="Content Placeholder 2"/>
          <p:cNvSpPr>
            <a:spLocks noGrp="1"/>
          </p:cNvSpPr>
          <p:nvPr>
            <p:ph idx="1"/>
          </p:nvPr>
        </p:nvSpPr>
        <p:spPr>
          <a:xfrm>
            <a:off x="838200" y="1853066"/>
            <a:ext cx="7848600" cy="4643528"/>
          </a:xfrm>
        </p:spPr>
        <p:txBody>
          <a:bodyPr/>
          <a:lstStyle/>
          <a:p>
            <a:pPr>
              <a:buFont typeface="Wingdings" panose="05000000000000000000" pitchFamily="2" charset="2"/>
              <a:buChar char="v"/>
            </a:pPr>
            <a:r>
              <a:rPr lang="en-US" dirty="0" smtClean="0"/>
              <a:t>Promote common purpose of WOCN Society and its Regions &amp; Affiliates</a:t>
            </a:r>
          </a:p>
          <a:p>
            <a:pPr lvl="1"/>
            <a:r>
              <a:rPr lang="en-US" dirty="0" smtClean="0"/>
              <a:t>advance the practice and guide the delivery of expert health care to individuals with wounds, </a:t>
            </a:r>
            <a:r>
              <a:rPr lang="en-US" dirty="0" err="1" smtClean="0"/>
              <a:t>ostomies</a:t>
            </a:r>
            <a:r>
              <a:rPr lang="en-US" dirty="0" smtClean="0"/>
              <a:t> and incontinence</a:t>
            </a:r>
          </a:p>
          <a:p>
            <a:pPr>
              <a:buFont typeface="Wingdings" panose="05000000000000000000" pitchFamily="2" charset="2"/>
              <a:buChar char="v"/>
            </a:pPr>
            <a:r>
              <a:rPr lang="en-US" dirty="0" smtClean="0"/>
              <a:t>Create best practices for consistent operation and more uniform experience for Regions &amp; Affiliates</a:t>
            </a:r>
          </a:p>
          <a:p>
            <a:pPr>
              <a:buFont typeface="Wingdings" panose="05000000000000000000" pitchFamily="2" charset="2"/>
              <a:buChar char="v"/>
            </a:pPr>
            <a:r>
              <a:rPr lang="en-US" dirty="0" smtClean="0"/>
              <a:t>Minimize potential liability</a:t>
            </a:r>
            <a:endParaRPr lang="en-US" dirty="0"/>
          </a:p>
        </p:txBody>
      </p:sp>
    </p:spTree>
    <p:extLst>
      <p:ext uri="{BB962C8B-B14F-4D97-AF65-F5344CB8AC3E}">
        <p14:creationId xmlns:p14="http://schemas.microsoft.com/office/powerpoint/2010/main" val="319277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8" y="994954"/>
            <a:ext cx="8382000" cy="762000"/>
          </a:xfrm>
        </p:spPr>
        <p:txBody>
          <a:bodyPr/>
          <a:lstStyle/>
          <a:p>
            <a:r>
              <a:rPr lang="en-US" sz="3000" dirty="0" smtClean="0"/>
              <a:t>Overview of WOCN Organizational Structure</a:t>
            </a:r>
            <a:endParaRPr lang="en-US" sz="3000" dirty="0"/>
          </a:p>
        </p:txBody>
      </p:sp>
      <p:sp>
        <p:nvSpPr>
          <p:cNvPr id="3" name="Content Placeholder 2"/>
          <p:cNvSpPr>
            <a:spLocks noGrp="1"/>
          </p:cNvSpPr>
          <p:nvPr>
            <p:ph idx="1"/>
          </p:nvPr>
        </p:nvSpPr>
        <p:spPr>
          <a:xfrm>
            <a:off x="838200" y="2133600"/>
            <a:ext cx="8077200" cy="3952875"/>
          </a:xfrm>
        </p:spPr>
        <p:txBody>
          <a:bodyPr/>
          <a:lstStyle/>
          <a:p>
            <a:pPr>
              <a:buFont typeface="Wingdings" panose="05000000000000000000" pitchFamily="2" charset="2"/>
              <a:buChar char="v"/>
            </a:pPr>
            <a:r>
              <a:rPr lang="en-US" sz="2600" dirty="0" smtClean="0"/>
              <a:t>WOCN Society is Illinois not-for-profit corporation</a:t>
            </a:r>
          </a:p>
          <a:p>
            <a:pPr lvl="1"/>
            <a:r>
              <a:rPr lang="en-US" sz="2200" dirty="0" smtClean="0"/>
              <a:t>articles of incorporation, bylaws, and policies</a:t>
            </a:r>
          </a:p>
          <a:p>
            <a:pPr lvl="1"/>
            <a:r>
              <a:rPr lang="en-US" sz="2200" dirty="0" smtClean="0"/>
              <a:t>Income tax-exempt under 501(c)(6) as a professional society</a:t>
            </a:r>
          </a:p>
          <a:p>
            <a:pPr lvl="1"/>
            <a:r>
              <a:rPr lang="en-US" sz="2200" dirty="0" smtClean="0"/>
              <a:t>WOCN Foundation is 501(c)(3) charitable arm</a:t>
            </a:r>
          </a:p>
          <a:p>
            <a:pPr>
              <a:buFont typeface="Wingdings" panose="05000000000000000000" pitchFamily="2" charset="2"/>
              <a:buChar char="v"/>
            </a:pPr>
            <a:endParaRPr lang="en-US" sz="2600" dirty="0" smtClean="0"/>
          </a:p>
          <a:p>
            <a:pPr>
              <a:buFont typeface="Wingdings" panose="05000000000000000000" pitchFamily="2" charset="2"/>
              <a:buChar char="v"/>
            </a:pPr>
            <a:r>
              <a:rPr lang="en-US" sz="2600" dirty="0" smtClean="0"/>
              <a:t>Regions &amp; Affiliates are local divisions of WOCN, chartered by WOCN</a:t>
            </a:r>
          </a:p>
          <a:p>
            <a:pPr lvl="1"/>
            <a:r>
              <a:rPr lang="en-US" sz="2200" dirty="0" smtClean="0"/>
              <a:t>part of WOCN Society corporate structure (except Hawaii, which is separately incorporated)</a:t>
            </a:r>
          </a:p>
          <a:p>
            <a:pPr lvl="1"/>
            <a:endParaRPr lang="en-US" sz="2400" dirty="0" smtClean="0"/>
          </a:p>
        </p:txBody>
      </p:sp>
    </p:spTree>
    <p:extLst>
      <p:ext uri="{BB962C8B-B14F-4D97-AF65-F5344CB8AC3E}">
        <p14:creationId xmlns:p14="http://schemas.microsoft.com/office/powerpoint/2010/main" val="239051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31" y="846138"/>
            <a:ext cx="8229600" cy="1143000"/>
          </a:xfrm>
        </p:spPr>
        <p:txBody>
          <a:bodyPr/>
          <a:lstStyle/>
          <a:p>
            <a:r>
              <a:rPr lang="en-US" dirty="0" smtClean="0"/>
              <a:t>Framework for Operation</a:t>
            </a:r>
            <a:endParaRPr lang="en-US" dirty="0"/>
          </a:p>
        </p:txBody>
      </p:sp>
      <p:sp>
        <p:nvSpPr>
          <p:cNvPr id="3" name="Content Placeholder 2"/>
          <p:cNvSpPr>
            <a:spLocks noGrp="1"/>
          </p:cNvSpPr>
          <p:nvPr>
            <p:ph idx="1"/>
          </p:nvPr>
        </p:nvSpPr>
        <p:spPr>
          <a:xfrm>
            <a:off x="838200" y="2133600"/>
            <a:ext cx="7693025" cy="3952875"/>
          </a:xfrm>
        </p:spPr>
        <p:txBody>
          <a:bodyPr/>
          <a:lstStyle/>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Board Policy for status as a Region or Affiliate</a:t>
            </a:r>
          </a:p>
          <a:p>
            <a:pPr>
              <a:buFont typeface="Wingdings" panose="05000000000000000000" pitchFamily="2" charset="2"/>
              <a:buChar char="v"/>
            </a:pPr>
            <a:r>
              <a:rPr lang="en-US" dirty="0" smtClean="0"/>
              <a:t>Region &amp; Affiliate Charter Agreement</a:t>
            </a:r>
          </a:p>
          <a:p>
            <a:pPr>
              <a:buFont typeface="Wingdings" panose="05000000000000000000" pitchFamily="2" charset="2"/>
              <a:buChar char="v"/>
            </a:pPr>
            <a:r>
              <a:rPr lang="en-US" dirty="0" smtClean="0"/>
              <a:t>Region &amp; Affiliate Operating Guidelines</a:t>
            </a:r>
            <a:endParaRPr lang="en-US" dirty="0"/>
          </a:p>
        </p:txBody>
      </p:sp>
    </p:spTree>
    <p:extLst>
      <p:ext uri="{BB962C8B-B14F-4D97-AF65-F5344CB8AC3E}">
        <p14:creationId xmlns:p14="http://schemas.microsoft.com/office/powerpoint/2010/main" val="295511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744901"/>
            <a:ext cx="8229600" cy="1143000"/>
          </a:xfrm>
        </p:spPr>
        <p:txBody>
          <a:bodyPr/>
          <a:lstStyle/>
          <a:p>
            <a:r>
              <a:rPr lang="en-US" dirty="0" smtClean="0"/>
              <a:t>Board Policy</a:t>
            </a:r>
            <a:endParaRPr lang="en-US" dirty="0"/>
          </a:p>
        </p:txBody>
      </p:sp>
      <p:sp>
        <p:nvSpPr>
          <p:cNvPr id="3" name="Content Placeholder 2"/>
          <p:cNvSpPr>
            <a:spLocks noGrp="1"/>
          </p:cNvSpPr>
          <p:nvPr>
            <p:ph idx="1"/>
          </p:nvPr>
        </p:nvSpPr>
        <p:spPr>
          <a:xfrm>
            <a:off x="838200" y="2133600"/>
            <a:ext cx="7693025" cy="3952875"/>
          </a:xfrm>
        </p:spPr>
        <p:txBody>
          <a:bodyPr/>
          <a:lstStyle/>
          <a:p>
            <a:pPr>
              <a:buFont typeface="Wingdings" panose="05000000000000000000" pitchFamily="2" charset="2"/>
              <a:buChar char="v"/>
            </a:pPr>
            <a:r>
              <a:rPr lang="en-US" sz="2800" dirty="0" smtClean="0"/>
              <a:t>Requirements for being designated (“chartered”) by the WOCN Board as a Region or Affiliate of WOCN</a:t>
            </a:r>
          </a:p>
          <a:p>
            <a:pPr>
              <a:buFont typeface="Wingdings" panose="05000000000000000000" pitchFamily="2" charset="2"/>
              <a:buChar char="v"/>
            </a:pPr>
            <a:r>
              <a:rPr lang="en-US" dirty="0" smtClean="0"/>
              <a:t>Territory, name, officers, members</a:t>
            </a:r>
          </a:p>
          <a:p>
            <a:pPr>
              <a:buFont typeface="Wingdings" panose="05000000000000000000" pitchFamily="2" charset="2"/>
              <a:buChar char="v"/>
            </a:pPr>
            <a:r>
              <a:rPr lang="en-US" sz="2800" dirty="0" smtClean="0"/>
              <a:t>Regions &amp; Affiliates must operate consistent with WOCN bylaws, policies, rules and law</a:t>
            </a:r>
          </a:p>
          <a:p>
            <a:pPr>
              <a:buFont typeface="Wingdings" panose="05000000000000000000" pitchFamily="2" charset="2"/>
              <a:buChar char="v"/>
            </a:pPr>
            <a:r>
              <a:rPr lang="en-US" sz="2800" dirty="0" smtClean="0"/>
              <a:t>Recognizes status as part of WOCN’s corporate legal structure</a:t>
            </a:r>
            <a:endParaRPr lang="en-US" sz="2800" dirty="0"/>
          </a:p>
        </p:txBody>
      </p:sp>
    </p:spTree>
    <p:extLst>
      <p:ext uri="{BB962C8B-B14F-4D97-AF65-F5344CB8AC3E}">
        <p14:creationId xmlns:p14="http://schemas.microsoft.com/office/powerpoint/2010/main" val="7469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924800" cy="762000"/>
          </a:xfrm>
        </p:spPr>
        <p:txBody>
          <a:bodyPr/>
          <a:lstStyle/>
          <a:p>
            <a:r>
              <a:rPr lang="en-US" dirty="0" smtClean="0"/>
              <a:t>Region &amp; Affiliate Agreement	</a:t>
            </a:r>
            <a:endParaRPr lang="en-US" dirty="0"/>
          </a:p>
        </p:txBody>
      </p:sp>
      <p:sp>
        <p:nvSpPr>
          <p:cNvPr id="3" name="Content Placeholder 2"/>
          <p:cNvSpPr>
            <a:spLocks noGrp="1"/>
          </p:cNvSpPr>
          <p:nvPr>
            <p:ph idx="1"/>
          </p:nvPr>
        </p:nvSpPr>
        <p:spPr>
          <a:xfrm>
            <a:off x="838200" y="1905000"/>
            <a:ext cx="7693025" cy="4648200"/>
          </a:xfrm>
        </p:spPr>
        <p:txBody>
          <a:bodyPr/>
          <a:lstStyle/>
          <a:p>
            <a:pPr>
              <a:buFont typeface="Wingdings" panose="05000000000000000000" pitchFamily="2" charset="2"/>
              <a:buChar char="v"/>
            </a:pPr>
            <a:r>
              <a:rPr lang="en-US" sz="2400" dirty="0" smtClean="0"/>
              <a:t>Establishes and describes the rights and obligations of WOCN Society and the Regions &amp; Affiliates to each other</a:t>
            </a:r>
          </a:p>
          <a:p>
            <a:pPr>
              <a:buFont typeface="Wingdings" panose="05000000000000000000" pitchFamily="2" charset="2"/>
              <a:buChar char="v"/>
            </a:pPr>
            <a:r>
              <a:rPr lang="en-US" sz="2400" dirty="0" smtClean="0"/>
              <a:t>The Charter Agreement sets forth the terms of:</a:t>
            </a:r>
          </a:p>
          <a:p>
            <a:pPr lvl="1"/>
            <a:r>
              <a:rPr lang="en-US" sz="2200" dirty="0" smtClean="0"/>
              <a:t>region served and membership</a:t>
            </a:r>
          </a:p>
          <a:p>
            <a:pPr lvl="1"/>
            <a:r>
              <a:rPr lang="en-US" sz="2200" dirty="0" smtClean="0"/>
              <a:t>relationship of the parties</a:t>
            </a:r>
          </a:p>
          <a:p>
            <a:pPr lvl="1"/>
            <a:r>
              <a:rPr lang="en-US" sz="2200" dirty="0" smtClean="0"/>
              <a:t>WOCN Society responsibilities</a:t>
            </a:r>
          </a:p>
          <a:p>
            <a:pPr lvl="1"/>
            <a:r>
              <a:rPr lang="en-US" sz="2200" dirty="0" smtClean="0"/>
              <a:t>Region &amp; Affiliate responsibilities</a:t>
            </a:r>
          </a:p>
          <a:p>
            <a:pPr lvl="1"/>
            <a:r>
              <a:rPr lang="en-US" sz="2200" dirty="0" smtClean="0"/>
              <a:t>reporting obligations</a:t>
            </a:r>
          </a:p>
          <a:p>
            <a:pPr lvl="1"/>
            <a:r>
              <a:rPr lang="en-US" sz="2200" dirty="0" smtClean="0"/>
              <a:t>use of WOCN Society trademarks &amp; branding</a:t>
            </a:r>
          </a:p>
          <a:p>
            <a:pPr lvl="1"/>
            <a:r>
              <a:rPr lang="en-US" sz="2200" dirty="0" smtClean="0"/>
              <a:t>termination of charter</a:t>
            </a:r>
          </a:p>
          <a:p>
            <a:pPr lvl="1"/>
            <a:endParaRPr lang="en-US" sz="2000" dirty="0" smtClean="0"/>
          </a:p>
        </p:txBody>
      </p:sp>
    </p:spTree>
    <p:extLst>
      <p:ext uri="{BB962C8B-B14F-4D97-AF65-F5344CB8AC3E}">
        <p14:creationId xmlns:p14="http://schemas.microsoft.com/office/powerpoint/2010/main" val="657716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1510</Words>
  <Application>Microsoft Office PowerPoint</Application>
  <PresentationFormat>On-screen Show (4:3)</PresentationFormat>
  <Paragraphs>249</Paragraphs>
  <Slides>42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Constantia</vt:lpstr>
      <vt:lpstr>Georgia</vt:lpstr>
      <vt:lpstr>Palatino Linotype</vt:lpstr>
      <vt:lpstr>Times New Roman</vt:lpstr>
      <vt:lpstr>Wingdings</vt:lpstr>
      <vt:lpstr>Office Theme</vt:lpstr>
      <vt:lpstr>WOCN Society Region &amp; Affiliate Leadership Workshop</vt:lpstr>
      <vt:lpstr>Objectives</vt:lpstr>
      <vt:lpstr>Region &amp; Affiliate Guidelines &amp;  Charter Agreements</vt:lpstr>
      <vt:lpstr>What We’ll Cover Today</vt:lpstr>
      <vt:lpstr>What’s the Purpose?</vt:lpstr>
      <vt:lpstr>Overview of WOCN Organizational Structure</vt:lpstr>
      <vt:lpstr>Framework for Operation</vt:lpstr>
      <vt:lpstr>Board Policy</vt:lpstr>
      <vt:lpstr>Region &amp; Affiliate Agreement </vt:lpstr>
      <vt:lpstr>Region &amp; Affiliate Responsibilities</vt:lpstr>
      <vt:lpstr>Region &amp; Affiliate Guidelines</vt:lpstr>
      <vt:lpstr>Key Provisions</vt:lpstr>
      <vt:lpstr>Next Steps</vt:lpstr>
      <vt:lpstr>PowerPoint Presentation</vt:lpstr>
      <vt:lpstr> Organizational Structure  &amp;  Governance</vt:lpstr>
      <vt:lpstr>PowerPoint Presentation</vt:lpstr>
      <vt:lpstr> Operations vs. Governance Is There a Difference?</vt:lpstr>
      <vt:lpstr> Operations Policy &amp; Procedure</vt:lpstr>
      <vt:lpstr> Governance By-Laws</vt:lpstr>
      <vt:lpstr> Volunteer Insurance</vt:lpstr>
      <vt:lpstr> Director’s &amp; Officers Insurance (D&amp;O)</vt:lpstr>
      <vt:lpstr> Event Insurance</vt:lpstr>
      <vt:lpstr>  Navigating the WOCN Website &amp; Tutorials</vt:lpstr>
      <vt:lpstr> Region &amp; Affiliate Resource Center</vt:lpstr>
      <vt:lpstr>PowerPoint Presentation</vt:lpstr>
      <vt:lpstr>PowerPoint Presentation</vt:lpstr>
      <vt:lpstr>PowerPoint Presentation</vt:lpstr>
      <vt:lpstr> Financial Management</vt:lpstr>
      <vt:lpstr> Best Practices</vt:lpstr>
      <vt:lpstr>Budget Preparation</vt:lpstr>
      <vt:lpstr>Tax Exemption &amp; Incorporation</vt:lpstr>
      <vt:lpstr>Year End Financial Report </vt:lpstr>
      <vt:lpstr>WOCN Advocacy In Action </vt:lpstr>
      <vt:lpstr>WOCN Health Care Agenda Guiding Principle</vt:lpstr>
      <vt:lpstr>WOCN Health Care Agenda</vt:lpstr>
      <vt:lpstr>Access to WOC Supplies</vt:lpstr>
      <vt:lpstr>Access to WOC Supplies</vt:lpstr>
      <vt:lpstr> Access to WOC Nurses</vt:lpstr>
      <vt:lpstr> Access to WOC Nurses</vt:lpstr>
      <vt:lpstr>   Nursing Workforce &amp; Education &amp; Quality of Care</vt:lpstr>
      <vt:lpstr>PowerPoint Presentation</vt:lpstr>
      <vt:lpstr>References</vt:lpstr>
    </vt:vector>
  </TitlesOfParts>
  <Company>Association Headquarters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Harasewicz</dc:creator>
  <cp:lastModifiedBy>Sarah Gazi</cp:lastModifiedBy>
  <cp:revision>30</cp:revision>
  <cp:lastPrinted>2014-04-30T16:12:58Z</cp:lastPrinted>
  <dcterms:created xsi:type="dcterms:W3CDTF">2013-08-20T20:03:53Z</dcterms:created>
  <dcterms:modified xsi:type="dcterms:W3CDTF">2014-06-04T19:25:31Z</dcterms:modified>
</cp:coreProperties>
</file>